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handoutMasterIdLst>
    <p:handoutMasterId r:id="rId10"/>
  </p:handoutMasterIdLst>
  <p:sldIdLst>
    <p:sldId id="317" r:id="rId2"/>
    <p:sldId id="318" r:id="rId3"/>
    <p:sldId id="292" r:id="rId4"/>
    <p:sldId id="319" r:id="rId5"/>
    <p:sldId id="293" r:id="rId6"/>
    <p:sldId id="294" r:id="rId7"/>
    <p:sldId id="295"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645" autoAdjust="0"/>
  </p:normalViewPr>
  <p:slideViewPr>
    <p:cSldViewPr>
      <p:cViewPr varScale="1">
        <p:scale>
          <a:sx n="122" d="100"/>
          <a:sy n="122" d="100"/>
        </p:scale>
        <p:origin x="198" y="66"/>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133835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122117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27839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089730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42016998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4759370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2035621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a:t>Click to edit Master title style</a:t>
            </a:r>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a:t>
            </a:r>
            <a:r>
              <a:rPr lang="en-US"/>
              <a:t>] Status Report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a:t>From Students…</a:t>
              </a:r>
            </a:p>
            <a:p>
              <a:pPr algn="r" eaLnBrk="1" hangingPunct="1">
                <a:defRPr/>
              </a:pPr>
              <a:r>
                <a:rPr lang="en-US" sz="1100" i="1" dirty="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a:solidFill>
                  <a:srgbClr val="18453B"/>
                </a:solidFill>
              </a:rPr>
              <a:t>The Capstone</a:t>
            </a:r>
            <a:r>
              <a:rPr lang="en-US" sz="3200" baseline="0" dirty="0">
                <a:solidFill>
                  <a:srgbClr val="18453B"/>
                </a:solidFill>
              </a:rPr>
              <a:t> Experience</a:t>
            </a:r>
            <a:endParaRPr lang="en-US" sz="3200" dirty="0">
              <a:solidFill>
                <a:srgbClr val="18453B"/>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ead Me">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lvl1pPr>
              <a:defRPr/>
            </a:lvl1pPr>
          </a:lstStyle>
          <a:p>
            <a:endParaRPr lang="en-US" dirty="0"/>
          </a:p>
        </p:txBody>
      </p:sp>
      <p:sp>
        <p:nvSpPr>
          <p:cNvPr id="3" name="Text Placeholder 2"/>
          <p:cNvSpPr>
            <a:spLocks noGrp="1"/>
          </p:cNvSpPr>
          <p:nvPr>
            <p:ph type="body" idx="1" hasCustomPrompt="1"/>
          </p:nvPr>
        </p:nvSpPr>
        <p:spPr/>
        <p:txBody>
          <a:bodyPr>
            <a:noAutofit/>
          </a:bodyPr>
          <a:lstStyle>
            <a:lvl1pPr marL="115888" indent="-115888">
              <a:defRPr sz="1400"/>
            </a:lvl1pPr>
            <a:lvl2pPr marL="230188" indent="-114300">
              <a:defRPr sz="1200"/>
            </a:lvl2pPr>
            <a:lvl3pPr marL="341313" indent="-111125">
              <a:defRPr sz="1000"/>
            </a:lvl3pPr>
            <a:lvl4pPr marL="457200" indent="-115888">
              <a:defRPr sz="900"/>
            </a:lvl4pPr>
            <a:lvl5pPr marL="630238" indent="-173038">
              <a:defRPr sz="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9">
            <a:extLst>
              <a:ext uri="{FF2B5EF4-FFF2-40B4-BE49-F238E27FC236}">
                <a16:creationId xmlns:a16="http://schemas.microsoft.com/office/drawing/2014/main" id="{137A45B1-BDCE-4390-B4D0-5432468D0B47}"/>
              </a:ext>
            </a:extLst>
          </p:cNvPr>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Status Repo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lvl1pPr>
              <a:defRPr>
                <a:solidFill>
                  <a:srgbClr val="18453B"/>
                </a:solidFill>
              </a:defRPr>
            </a:lvl1pPr>
          </a:lstStyle>
          <a:p>
            <a:r>
              <a:rPr lang="en-US" dirty="0"/>
              <a:t>Click to edit Master title style</a:t>
            </a:r>
          </a:p>
        </p:txBody>
      </p:sp>
      <p:sp>
        <p:nvSpPr>
          <p:cNvPr id="3" name="Content Placeholder 2"/>
          <p:cNvSpPr>
            <a:spLocks noGrp="1"/>
          </p:cNvSpPr>
          <p:nvPr>
            <p:ph idx="1"/>
          </p:nvPr>
        </p:nvSpPr>
        <p:spPr>
          <a:xfrm>
            <a:off x="457200" y="1981200"/>
            <a:ext cx="8229600" cy="4497589"/>
          </a:xfrm>
        </p:spPr>
        <p:txBody>
          <a:bodyPr>
            <a:normAutofit/>
          </a:bodyPr>
          <a:lstStyle>
            <a:lvl1pPr marL="234950" indent="-234950">
              <a:defRPr sz="2800"/>
            </a:lvl1pPr>
            <a:lvl2pPr marL="457200" indent="-234950">
              <a:buFont typeface="Wingdings" pitchFamily="2" charset="2"/>
              <a:buChar char="§"/>
              <a:defRPr sz="2400"/>
            </a:lvl2pPr>
            <a:lvl3pPr marL="688975" indent="-233363">
              <a:buFont typeface="Courier New" pitchFamily="49" charset="0"/>
              <a:buChar char="o"/>
              <a:defRPr sz="2000"/>
            </a:lvl3pPr>
            <a:lvl4pPr marL="914400" indent="-225425">
              <a:defRPr sz="1800"/>
            </a:lvl4pPr>
            <a:lvl5pPr marL="1146175" indent="-231775">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18288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The Capstone Experience</a:t>
            </a:r>
          </a:p>
        </p:txBody>
      </p:sp>
      <p:sp>
        <p:nvSpPr>
          <p:cNvPr id="5" name="Footer Placeholder 4"/>
          <p:cNvSpPr>
            <a:spLocks noGrp="1"/>
          </p:cNvSpPr>
          <p:nvPr>
            <p:ph type="ftr" sz="quarter" idx="11"/>
          </p:nvPr>
        </p:nvSpPr>
        <p:spPr>
          <a:xfrm>
            <a:off x="2286000" y="6492875"/>
            <a:ext cx="6400800" cy="365125"/>
          </a:xfrm>
        </p:spPr>
        <p:txBody>
          <a:bodyPr/>
          <a:lstStyle>
            <a:lvl1pPr algn="r">
              <a:defRPr/>
            </a:lvl1pPr>
          </a:lstStyle>
          <a:p>
            <a:pPr>
              <a:defRPr/>
            </a:pPr>
            <a:r>
              <a:rPr lang="en-US">
                <a:solidFill>
                  <a:prstClr val="black">
                    <a:tint val="75000"/>
                  </a:prstClr>
                </a:solidFill>
              </a:rPr>
              <a:t>Team [Team Name] Status Report Presentation</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lgn="ctr">
              <a:defRPr/>
            </a:lvl1pPr>
          </a:lstStyle>
          <a:p>
            <a:pPr>
              <a:defRPr/>
            </a:pPr>
            <a:fld id="{B6F15528-21DE-4FAA-801E-634DDDAF4B2B}" type="slidenum">
              <a:rPr lang="en-US" smtClean="0">
                <a:solidFill>
                  <a:prstClr val="black">
                    <a:tint val="75000"/>
                  </a:prstClr>
                </a:solidFill>
              </a:rPr>
              <a:pPr>
                <a:defRPr/>
              </a:pPr>
              <a:t>‹#›</a:t>
            </a:fld>
            <a:endParaRPr lang="en-US">
              <a:solidFill>
                <a:prstClr val="black">
                  <a:tint val="75000"/>
                </a:prstClr>
              </a:solidFill>
            </a:endParaRPr>
          </a:p>
        </p:txBody>
      </p:sp>
      <p:sp>
        <p:nvSpPr>
          <p:cNvPr id="8" name="Text Placeholder 9"/>
          <p:cNvSpPr>
            <a:spLocks noGrp="1"/>
          </p:cNvSpPr>
          <p:nvPr>
            <p:ph type="body" sz="quarter" idx="14"/>
          </p:nvPr>
        </p:nvSpPr>
        <p:spPr>
          <a:xfrm>
            <a:off x="457200" y="1592942"/>
            <a:ext cx="8229600" cy="388257"/>
          </a:xfrm>
        </p:spPr>
        <p:txBody>
          <a:bodyPr tIns="91440" anchor="ctr">
            <a:noAutofit/>
          </a:bodyPr>
          <a:lstStyle>
            <a:lvl1pPr marL="0" indent="0">
              <a:spcBef>
                <a:spcPts val="0"/>
              </a:spcBef>
              <a:buNone/>
              <a:defRPr sz="3200" b="0">
                <a:solidFill>
                  <a:srgbClr val="18453B"/>
                </a:solidFill>
              </a:defRPr>
            </a:lvl1pPr>
          </a:lstStyle>
          <a:p>
            <a:pPr lvl="0"/>
            <a:r>
              <a:rPr lang="en-US" dirty="0"/>
              <a:t>Click to edit Master text styles</a:t>
            </a:r>
          </a:p>
        </p:txBody>
      </p:sp>
      <p:sp>
        <p:nvSpPr>
          <p:cNvPr id="9" name="Text Placeholder 9"/>
          <p:cNvSpPr>
            <a:spLocks noGrp="1"/>
          </p:cNvSpPr>
          <p:nvPr>
            <p:ph type="body" sz="quarter" idx="15"/>
          </p:nvPr>
        </p:nvSpPr>
        <p:spPr>
          <a:xfrm>
            <a:off x="6858000" y="838200"/>
            <a:ext cx="1828800" cy="646331"/>
          </a:xfrm>
        </p:spPr>
        <p:txBody>
          <a:bodyPr tIns="91440" anchor="ctr">
            <a:noAutofit/>
          </a:bodyPr>
          <a:lstStyle>
            <a:lvl1pPr marL="0" indent="0" algn="r">
              <a:spcBef>
                <a:spcPts val="0"/>
              </a:spcBef>
              <a:buNone/>
              <a:defRPr sz="2000" b="0">
                <a:solidFill>
                  <a:schemeClr val="tx1"/>
                </a:solidFill>
              </a:defRPr>
            </a:lvl1pPr>
          </a:lstStyle>
          <a:p>
            <a:pPr lvl="0"/>
            <a:r>
              <a:rPr lang="en-US" dirty="0"/>
              <a:t>Click to edit Master text styles</a:t>
            </a:r>
          </a:p>
        </p:txBody>
      </p:sp>
      <p:sp>
        <p:nvSpPr>
          <p:cNvPr id="7" name="TextBox 6"/>
          <p:cNvSpPr txBox="1"/>
          <p:nvPr userDrawn="1"/>
        </p:nvSpPr>
        <p:spPr>
          <a:xfrm>
            <a:off x="457200" y="838200"/>
            <a:ext cx="6400800" cy="646331"/>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prstClr val="black"/>
                </a:solidFill>
                <a:effectLst/>
                <a:uLnTx/>
                <a:uFillTx/>
                <a:latin typeface="Calibri"/>
                <a:ea typeface="+mn-ea"/>
                <a:cs typeface="+mn-cs"/>
              </a:rPr>
              <a:t>Status</a:t>
            </a:r>
            <a:r>
              <a:rPr kumimoji="0" lang="en-US" sz="3200" b="0" i="0" u="none" strike="noStrike" kern="1200" cap="none" spc="0" normalizeH="0" baseline="0" noProof="0">
                <a:ln>
                  <a:noFill/>
                </a:ln>
                <a:solidFill>
                  <a:prstClr val="black"/>
                </a:solidFill>
                <a:effectLst/>
                <a:uLnTx/>
                <a:uFillTx/>
                <a:latin typeface="Calibri"/>
                <a:ea typeface="+mn-ea"/>
                <a:cs typeface="+mn-cs"/>
              </a:rPr>
              <a:t> Report</a:t>
            </a:r>
          </a:p>
        </p:txBody>
      </p:sp>
    </p:spTree>
    <p:extLst>
      <p:ext uri="{BB962C8B-B14F-4D97-AF65-F5344CB8AC3E}">
        <p14:creationId xmlns:p14="http://schemas.microsoft.com/office/powerpoint/2010/main" val="3785596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5"/>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92875"/>
            <a:ext cx="18288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a:t>The Capstone Experience</a:t>
            </a:r>
          </a:p>
        </p:txBody>
      </p:sp>
      <p:sp>
        <p:nvSpPr>
          <p:cNvPr id="5" name="Footer Placeholder 4"/>
          <p:cNvSpPr>
            <a:spLocks noGrp="1"/>
          </p:cNvSpPr>
          <p:nvPr>
            <p:ph type="ftr" sz="quarter" idx="3"/>
          </p:nvPr>
        </p:nvSpPr>
        <p:spPr>
          <a:xfrm>
            <a:off x="2286000" y="6492875"/>
            <a:ext cx="6400800" cy="365125"/>
          </a:xfrm>
          <a:prstGeom prst="rect">
            <a:avLst/>
          </a:prstGeom>
        </p:spPr>
        <p:txBody>
          <a:bodyPr vert="horz" lIns="91440" tIns="45720" rIns="0" bIns="45720" rtlCol="0" anchor="ctr"/>
          <a:lstStyle>
            <a:lvl1pPr algn="r">
              <a:defRPr sz="1200">
                <a:solidFill>
                  <a:schemeClr val="tx1">
                    <a:tint val="75000"/>
                  </a:schemeClr>
                </a:solidFill>
              </a:defRPr>
            </a:lvl1pPr>
          </a:lstStyle>
          <a:p>
            <a:r>
              <a:rPr lang="en-US"/>
              <a:t>Team [Team Name] &lt;&lt;PresentationName&gt;&gt; Presentation</a:t>
            </a:r>
            <a:endParaRPr lang="en-US" dirty="0"/>
          </a:p>
        </p:txBody>
      </p:sp>
      <p:sp>
        <p:nvSpPr>
          <p:cNvPr id="6" name="Slide Number Placeholder 5"/>
          <p:cNvSpPr>
            <a:spLocks noGrp="1"/>
          </p:cNvSpPr>
          <p:nvPr>
            <p:ph type="sldNum" sz="quarter" idx="4"/>
          </p:nvPr>
        </p:nvSpPr>
        <p:spPr>
          <a:xfrm>
            <a:off x="8686800" y="6492875"/>
            <a:ext cx="4572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62" r:id="rId2"/>
    <p:sldLayoutId id="2147483663" r:id="rId3"/>
  </p:sldLayoutIdLst>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capstone.cse.msu.edu/other-links/syllabu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04C03-F1AA-493E-A889-E98343C8248D}"/>
              </a:ext>
            </a:extLst>
          </p:cNvPr>
          <p:cNvSpPr>
            <a:spLocks noGrp="1"/>
          </p:cNvSpPr>
          <p:nvPr>
            <p:ph type="title"/>
          </p:nvPr>
        </p:nvSpPr>
        <p:spPr>
          <a:xfrm>
            <a:off x="457200" y="304800"/>
            <a:ext cx="8229600" cy="1143000"/>
          </a:xfrm>
        </p:spPr>
        <p:txBody>
          <a:bodyPr/>
          <a:lstStyle/>
          <a:p>
            <a:r>
              <a:rPr lang="en-US" dirty="0"/>
              <a:t>Read Me	</a:t>
            </a:r>
            <a:r>
              <a:rPr lang="en-US" sz="2000" dirty="0"/>
              <a:t>[1 of 2]</a:t>
            </a:r>
          </a:p>
        </p:txBody>
      </p:sp>
      <p:sp>
        <p:nvSpPr>
          <p:cNvPr id="3" name="Text Placeholder 2">
            <a:extLst>
              <a:ext uri="{FF2B5EF4-FFF2-40B4-BE49-F238E27FC236}">
                <a16:creationId xmlns:a16="http://schemas.microsoft.com/office/drawing/2014/main" id="{3469EBB1-721D-4FEA-B8B1-97125EF1F86E}"/>
              </a:ext>
            </a:extLst>
          </p:cNvPr>
          <p:cNvSpPr>
            <a:spLocks noGrp="1"/>
          </p:cNvSpPr>
          <p:nvPr>
            <p:ph type="body" idx="1"/>
          </p:nvPr>
        </p:nvSpPr>
        <p:spPr>
          <a:xfrm>
            <a:off x="457200" y="1600200"/>
            <a:ext cx="8229600" cy="4878589"/>
          </a:xfrm>
        </p:spPr>
        <p:txBody>
          <a:bodyPr/>
          <a:lstStyle/>
          <a:p>
            <a:r>
              <a:rPr lang="en-US" dirty="0"/>
              <a:t>Presenting</a:t>
            </a:r>
          </a:p>
          <a:p>
            <a:pPr lvl="1"/>
            <a:r>
              <a:rPr lang="en-US"/>
              <a:t>The Status Report </a:t>
            </a:r>
            <a:r>
              <a:rPr lang="en-US" dirty="0"/>
              <a:t>Presentations will be given </a:t>
            </a:r>
            <a:r>
              <a:rPr lang="en-US"/>
              <a:t>on Tuesday, January 28.</a:t>
            </a:r>
            <a:endParaRPr lang="en-US" dirty="0"/>
          </a:p>
          <a:p>
            <a:pPr lvl="1"/>
            <a:r>
              <a:rPr lang="en-US" dirty="0"/>
              <a:t>The purpose of </a:t>
            </a:r>
            <a:r>
              <a:rPr lang="en-US"/>
              <a:t>your Status Report </a:t>
            </a:r>
            <a:r>
              <a:rPr lang="en-US" dirty="0"/>
              <a:t>Presentation is for your team to demonstrate that you have made significant progress on your project. In particular, you will give status reports on a variety of things including the status of project sponsor contact, project sponsor meeting schedules, team meeting schedules, team organization, server systems and software, development systems and software, a brief description of the project, the status of your project plan and the initial identification of risks.</a:t>
            </a:r>
          </a:p>
          <a:p>
            <a:pPr lvl="1"/>
            <a:r>
              <a:rPr lang="en-US" dirty="0"/>
              <a:t>The time limit for your presentation </a:t>
            </a:r>
            <a:r>
              <a:rPr lang="en-US"/>
              <a:t>is 6 </a:t>
            </a:r>
            <a:r>
              <a:rPr lang="en-US" dirty="0"/>
              <a:t>minutes, which will be strictly enforced. Practice your presentation to ensure that your team will finish within the allotted time </a:t>
            </a:r>
            <a:r>
              <a:rPr lang="en-US"/>
              <a:t>of 6 </a:t>
            </a:r>
            <a:r>
              <a:rPr lang="en-US" dirty="0"/>
              <a:t>minutes.</a:t>
            </a:r>
          </a:p>
          <a:p>
            <a:pPr lvl="1"/>
            <a:r>
              <a:rPr lang="en-US" dirty="0"/>
              <a:t>Be ready to answer questions, including tough questions.</a:t>
            </a:r>
          </a:p>
          <a:p>
            <a:pPr lvl="1"/>
            <a:r>
              <a:rPr lang="en-US" dirty="0"/>
              <a:t>We will meet in “split-hands” meetings</a:t>
            </a:r>
            <a:r>
              <a:rPr lang="en-US"/>
              <a:t>. Luke’s </a:t>
            </a:r>
            <a:r>
              <a:rPr lang="en-US" dirty="0"/>
              <a:t>teams will meet </a:t>
            </a:r>
            <a:r>
              <a:rPr lang="en-US"/>
              <a:t>in 158 Natural Resources, Griffin’s </a:t>
            </a:r>
            <a:r>
              <a:rPr lang="en-US" dirty="0"/>
              <a:t>teams will meet </a:t>
            </a:r>
            <a:r>
              <a:rPr lang="en-US"/>
              <a:t>in B115 Wells Hall, and Sam’s </a:t>
            </a:r>
            <a:r>
              <a:rPr lang="en-US" dirty="0"/>
              <a:t>teams will meet </a:t>
            </a:r>
            <a:r>
              <a:rPr lang="en-US"/>
              <a:t>in 1279 Anthony Hall.</a:t>
            </a:r>
            <a:endParaRPr lang="en-US" dirty="0"/>
          </a:p>
          <a:p>
            <a:pPr lvl="1"/>
            <a:r>
              <a:rPr lang="en-US" dirty="0"/>
              <a:t>Dr. D. will combine the individual team slide decks into multiple slide decks, one for each TM.</a:t>
            </a:r>
          </a:p>
          <a:p>
            <a:pPr lvl="1"/>
            <a:r>
              <a:rPr lang="en-US" dirty="0"/>
              <a:t>Your TM will project the combined slide decks using their laptop, which your team will use for your presentation.</a:t>
            </a:r>
          </a:p>
          <a:p>
            <a:pPr lvl="1"/>
            <a:r>
              <a:rPr lang="en-US" dirty="0"/>
              <a:t>Your team may have one or more presenters.</a:t>
            </a:r>
          </a:p>
          <a:p>
            <a:pPr lvl="1"/>
            <a:r>
              <a:rPr lang="en-US" dirty="0"/>
              <a:t>The order in which the teams will present will be random.</a:t>
            </a:r>
          </a:p>
        </p:txBody>
      </p:sp>
      <p:sp>
        <p:nvSpPr>
          <p:cNvPr id="6" name="Slide Number Placeholder 5">
            <a:extLst>
              <a:ext uri="{FF2B5EF4-FFF2-40B4-BE49-F238E27FC236}">
                <a16:creationId xmlns:a16="http://schemas.microsoft.com/office/drawing/2014/main" id="{76BB81A2-1802-4F8C-9C16-374BABA42C85}"/>
              </a:ext>
            </a:extLst>
          </p:cNvPr>
          <p:cNvSpPr>
            <a:spLocks noGrp="1"/>
          </p:cNvSpPr>
          <p:nvPr>
            <p:ph type="sldNum" sz="quarter" idx="12"/>
          </p:nvPr>
        </p:nvSpPr>
        <p:spPr>
          <a:xfrm>
            <a:off x="8686800" y="6492875"/>
            <a:ext cx="457200" cy="365125"/>
          </a:xfrm>
        </p:spPr>
        <p:txBody>
          <a:bodyPr/>
          <a:lstStyle/>
          <a:p>
            <a:fld id="{B6F15528-21DE-4FAA-801E-634DDDAF4B2B}" type="slidenum">
              <a:rPr lang="en-US" smtClean="0"/>
              <a:pPr/>
              <a:t>1</a:t>
            </a:fld>
            <a:endParaRPr lang="en-US" dirty="0"/>
          </a:p>
        </p:txBody>
      </p:sp>
      <p:sp>
        <p:nvSpPr>
          <p:cNvPr id="7" name="TextBox 6">
            <a:extLst>
              <a:ext uri="{FF2B5EF4-FFF2-40B4-BE49-F238E27FC236}">
                <a16:creationId xmlns:a16="http://schemas.microsoft.com/office/drawing/2014/main" id="{6CC2379A-3762-AFFA-E760-D5BAFFAEACC3}"/>
              </a:ext>
            </a:extLst>
          </p:cNvPr>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1157330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0DF3C-5B2A-4187-BCD1-E0A0A4ED35C0}"/>
              </a:ext>
            </a:extLst>
          </p:cNvPr>
          <p:cNvSpPr>
            <a:spLocks noGrp="1"/>
          </p:cNvSpPr>
          <p:nvPr>
            <p:ph type="title"/>
          </p:nvPr>
        </p:nvSpPr>
        <p:spPr/>
        <p:txBody>
          <a:bodyPr/>
          <a:lstStyle/>
          <a:p>
            <a:r>
              <a:rPr lang="en-US" dirty="0"/>
              <a:t>READ ME	</a:t>
            </a:r>
            <a:r>
              <a:rPr lang="en-US" sz="2000" dirty="0"/>
              <a:t>[2 of 2]</a:t>
            </a:r>
          </a:p>
        </p:txBody>
      </p:sp>
      <p:sp>
        <p:nvSpPr>
          <p:cNvPr id="3" name="Text Placeholder 2">
            <a:extLst>
              <a:ext uri="{FF2B5EF4-FFF2-40B4-BE49-F238E27FC236}">
                <a16:creationId xmlns:a16="http://schemas.microsoft.com/office/drawing/2014/main" id="{8112199E-D4EE-4872-9308-535DBCD44686}"/>
              </a:ext>
            </a:extLst>
          </p:cNvPr>
          <p:cNvSpPr>
            <a:spLocks noGrp="1"/>
          </p:cNvSpPr>
          <p:nvPr>
            <p:ph type="body" idx="1"/>
          </p:nvPr>
        </p:nvSpPr>
        <p:spPr/>
        <p:txBody>
          <a:bodyPr/>
          <a:lstStyle/>
          <a:p>
            <a:r>
              <a:rPr lang="en-US" dirty="0"/>
              <a:t>Creating and Editing</a:t>
            </a:r>
          </a:p>
          <a:p>
            <a:pPr lvl="1"/>
            <a:r>
              <a:rPr lang="en-US" dirty="0"/>
              <a:t>Read and follow the instructions </a:t>
            </a:r>
            <a:r>
              <a:rPr lang="en-US"/>
              <a:t>in “Editing Documents and Presentations Using Office 365” </a:t>
            </a:r>
            <a:r>
              <a:rPr lang="en-US" dirty="0"/>
              <a:t>of our </a:t>
            </a:r>
            <a:r>
              <a:rPr lang="en-US" dirty="0">
                <a:hlinkClick r:id="rId3"/>
              </a:rPr>
              <a:t>course syllabus</a:t>
            </a:r>
            <a:r>
              <a:rPr lang="en-US" dirty="0"/>
              <a:t>.</a:t>
            </a:r>
          </a:p>
          <a:p>
            <a:pPr lvl="1"/>
            <a:r>
              <a:rPr lang="en-US" dirty="0"/>
              <a:t>You must use this PowerPoint slide deck template as is. Do not change the number of slides unless the instructions explicitly allow you to duplicate slides. Do not change the order of the slides. Do not change the styles. Do not edit the master slides. </a:t>
            </a:r>
          </a:p>
          <a:p>
            <a:pPr lvl="1"/>
            <a:r>
              <a:rPr lang="en-US" dirty="0"/>
              <a:t>Throughout the template, replace placeholders […] with the appropriate information.</a:t>
            </a:r>
          </a:p>
          <a:p>
            <a:pPr lvl="1"/>
            <a:r>
              <a:rPr lang="en-US" dirty="0"/>
              <a:t>Edit the center footer by clicking the Header &amp; Footer button on the Insert ribbon. Change [Team Name] in the footer to your company name as in “Team </a:t>
            </a:r>
            <a:r>
              <a:rPr lang="en-US"/>
              <a:t>TechSmith Status Report </a:t>
            </a:r>
            <a:r>
              <a:rPr lang="en-US" dirty="0"/>
              <a:t>Presentation”. If necessary, extend the width of the center footer textbox on the master slide, making sure that you re-center the enlarged textbox.</a:t>
            </a:r>
          </a:p>
          <a:p>
            <a:pPr lvl="1"/>
            <a:r>
              <a:rPr lang="en-US" dirty="0"/>
              <a:t>Do not include any company confidential information in your presentation.</a:t>
            </a:r>
          </a:p>
          <a:p>
            <a:pPr lvl="1"/>
            <a:r>
              <a:rPr lang="en-US" dirty="0"/>
              <a:t>Delete every textbox that includes “Delete this textbox” and every slide that includes “Delete this slide.” </a:t>
            </a:r>
          </a:p>
          <a:p>
            <a:r>
              <a:rPr lang="en-US" dirty="0"/>
              <a:t>Submitting</a:t>
            </a:r>
          </a:p>
          <a:p>
            <a:pPr lvl="1"/>
            <a:r>
              <a:rPr lang="en-US" dirty="0"/>
              <a:t>All presentations must be submitted to us and to your client by 11:59 p.m</a:t>
            </a:r>
            <a:r>
              <a:rPr lang="en-US"/>
              <a:t>., Monday, January 27.</a:t>
            </a:r>
            <a:endParaRPr lang="en-US" dirty="0"/>
          </a:p>
          <a:p>
            <a:pPr lvl="1"/>
            <a:r>
              <a:rPr lang="en-US" dirty="0"/>
              <a:t>Name your PowerPoint slide deck file as “team-[</a:t>
            </a:r>
            <a:r>
              <a:rPr lang="en-US"/>
              <a:t>team-name]-status-report-presentation</a:t>
            </a:r>
            <a:r>
              <a:rPr lang="en-US" dirty="0"/>
              <a:t>.pptx” replacing “[team-name]” with your team’s name normalized by using all lower case, deleting non-numeric and non-alphabetic characters, and replacing blanks by dashes. Examples include </a:t>
            </a:r>
            <a:r>
              <a:rPr lang="en-US"/>
              <a:t>“team-kohls-status-report-presentation</a:t>
            </a:r>
            <a:r>
              <a:rPr lang="en-US" dirty="0"/>
              <a:t>.pptx” and </a:t>
            </a:r>
            <a:r>
              <a:rPr lang="en-US"/>
              <a:t>“team-wk-kellogg-co-status-report-presentation</a:t>
            </a:r>
            <a:r>
              <a:rPr lang="en-US" dirty="0"/>
              <a:t>.pptx”. Set File Explorer or Finder to show all file extensions to ensure that there are no blanks before the “.pptx” extension as in </a:t>
            </a:r>
            <a:r>
              <a:rPr lang="en-US"/>
              <a:t>“team-amazon </a:t>
            </a:r>
            <a:r>
              <a:rPr lang="en-US" dirty="0"/>
              <a:t>.pptx”.</a:t>
            </a:r>
          </a:p>
          <a:p>
            <a:pPr lvl="1"/>
            <a:r>
              <a:rPr lang="en-US" dirty="0"/>
              <a:t>Upload your PowerPoint slide deck to the </a:t>
            </a:r>
            <a:r>
              <a:rPr lang="en-US"/>
              <a:t>folder “Status Report </a:t>
            </a:r>
            <a:r>
              <a:rPr lang="en-US" dirty="0"/>
              <a:t>Presentation Slide Decks” in our Microsoft Teams General Channel file space by 11:59 p.m</a:t>
            </a:r>
            <a:r>
              <a:rPr lang="en-US"/>
              <a:t>., Monday, January 27. </a:t>
            </a:r>
            <a:r>
              <a:rPr lang="en-US" dirty="0"/>
              <a:t>In addition, upload your slide deck to your team’s private channel file space in case your slide deck is deleted by accident from the General Channel </a:t>
            </a:r>
            <a:r>
              <a:rPr lang="en-US"/>
              <a:t>file space. </a:t>
            </a:r>
            <a:r>
              <a:rPr lang="en-US" dirty="0"/>
              <a:t>Set File Explorer or Finder to show all file extensions to ensure that there are no blanks before the “.pptx” extension as in “team-amazon .pptx”.</a:t>
            </a:r>
          </a:p>
          <a:p>
            <a:pPr lvl="1"/>
            <a:r>
              <a:rPr lang="en-US" dirty="0"/>
              <a:t>Email a copy of your slide deck to your client as well by 11:59 p.m</a:t>
            </a:r>
            <a:r>
              <a:rPr lang="en-US"/>
              <a:t>., Monday, January 27. </a:t>
            </a:r>
            <a:r>
              <a:rPr lang="en-US" dirty="0"/>
              <a:t>Do not cc us on that email. Include some professional text in the body of your email to practice being a professional and to avoid having your email sent to your project sponsor’s junk folder.</a:t>
            </a:r>
          </a:p>
        </p:txBody>
      </p:sp>
      <p:sp>
        <p:nvSpPr>
          <p:cNvPr id="6" name="Slide Number Placeholder 5">
            <a:extLst>
              <a:ext uri="{FF2B5EF4-FFF2-40B4-BE49-F238E27FC236}">
                <a16:creationId xmlns:a16="http://schemas.microsoft.com/office/drawing/2014/main" id="{A40DE568-4073-4C24-8A02-E79417DE830A}"/>
              </a:ext>
            </a:extLst>
          </p:cNvPr>
          <p:cNvSpPr>
            <a:spLocks noGrp="1"/>
          </p:cNvSpPr>
          <p:nvPr>
            <p:ph type="sldNum" sz="quarter" idx="12"/>
          </p:nvPr>
        </p:nvSpPr>
        <p:spPr/>
        <p:txBody>
          <a:bodyPr/>
          <a:lstStyle/>
          <a:p>
            <a:fld id="{B6F15528-21DE-4FAA-801E-634DDDAF4B2B}" type="slidenum">
              <a:rPr lang="en-US" smtClean="0"/>
              <a:pPr/>
              <a:t>2</a:t>
            </a:fld>
            <a:endParaRPr lang="en-US" dirty="0"/>
          </a:p>
        </p:txBody>
      </p:sp>
      <p:sp>
        <p:nvSpPr>
          <p:cNvPr id="7" name="TextBox 6">
            <a:extLst>
              <a:ext uri="{FF2B5EF4-FFF2-40B4-BE49-F238E27FC236}">
                <a16:creationId xmlns:a16="http://schemas.microsoft.com/office/drawing/2014/main" id="{69101D80-3D45-3DDF-FB4C-50F4508EBFAC}"/>
              </a:ext>
            </a:extLst>
          </p:cNvPr>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1648854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a:bodyPr>
          <a:lstStyle/>
          <a:p>
            <a:r>
              <a:rPr lang="en-US"/>
              <a:t>Status Report </a:t>
            </a:r>
            <a:r>
              <a:rPr lang="en-US" dirty="0"/>
              <a:t>Presentation</a:t>
            </a:r>
            <a:br>
              <a:rPr lang="en-US" dirty="0"/>
            </a:br>
            <a:r>
              <a:rPr lang="en-US" sz="3600" dirty="0"/>
              <a:t>[Project Title 36pt]</a:t>
            </a:r>
          </a:p>
        </p:txBody>
      </p:sp>
      <p:sp>
        <p:nvSpPr>
          <p:cNvPr id="3" name="Subtitle 2"/>
          <p:cNvSpPr>
            <a:spLocks noGrp="1"/>
          </p:cNvSpPr>
          <p:nvPr>
            <p:ph type="subTitle" idx="1"/>
          </p:nvPr>
        </p:nvSpPr>
        <p:spPr>
          <a:xfrm>
            <a:off x="2072268" y="3810000"/>
            <a:ext cx="6400800" cy="2362200"/>
          </a:xfrm>
        </p:spPr>
        <p:txBody>
          <a:bodyPr/>
          <a:lstStyle/>
          <a:p>
            <a:r>
              <a:rPr lang="en-US" sz="2400" dirty="0">
                <a:solidFill>
                  <a:srgbClr val="18453B"/>
                </a:solidFill>
              </a:rPr>
              <a:t>Team [Team Name 24pt]</a:t>
            </a:r>
          </a:p>
          <a:p>
            <a:pPr>
              <a:spcBef>
                <a:spcPts val="600"/>
              </a:spcBef>
            </a:pPr>
            <a:r>
              <a:rPr lang="en-US" dirty="0">
                <a:solidFill>
                  <a:srgbClr val="18453B"/>
                </a:solidFill>
              </a:rPr>
              <a:t>[Team Member 1 16pt]</a:t>
            </a:r>
          </a:p>
          <a:p>
            <a:r>
              <a:rPr lang="en-US" dirty="0">
                <a:solidFill>
                  <a:srgbClr val="18453B"/>
                </a:solidFill>
              </a:rPr>
              <a:t>[Team Member 2 16pt]</a:t>
            </a:r>
          </a:p>
          <a:p>
            <a:r>
              <a:rPr lang="en-US" dirty="0">
                <a:solidFill>
                  <a:srgbClr val="18453B"/>
                </a:solidFill>
              </a:rPr>
              <a:t>[Team Member 3 16pt]</a:t>
            </a:r>
          </a:p>
          <a:p>
            <a:r>
              <a:rPr lang="en-US" dirty="0">
                <a:solidFill>
                  <a:srgbClr val="18453B"/>
                </a:solidFill>
              </a:rPr>
              <a:t>[Team Member 4 16pt]</a:t>
            </a:r>
          </a:p>
          <a:p>
            <a:r>
              <a:rPr lang="en-US" dirty="0">
                <a:solidFill>
                  <a:srgbClr val="18453B"/>
                </a:solidFill>
              </a:rPr>
              <a:t>[Team Member 5 16pt]</a:t>
            </a:r>
          </a:p>
          <a:p>
            <a:r>
              <a:rPr lang="en-US" dirty="0">
                <a:solidFill>
                  <a:srgbClr val="18453B"/>
                </a:solidFill>
              </a:rPr>
              <a:t>[Team Member 6 16pt]</a:t>
            </a:r>
          </a:p>
          <a:p>
            <a:pPr>
              <a:spcBef>
                <a:spcPts val="600"/>
              </a:spcBef>
            </a:pPr>
            <a:r>
              <a:rPr lang="en-US" dirty="0"/>
              <a:t>Department of Computer Science and Engineering</a:t>
            </a:r>
          </a:p>
          <a:p>
            <a:r>
              <a:rPr lang="en-US" dirty="0"/>
              <a:t>Michigan State University</a:t>
            </a:r>
          </a:p>
          <a:p>
            <a:pPr>
              <a:spcBef>
                <a:spcPts val="600"/>
              </a:spcBef>
            </a:pPr>
            <a:r>
              <a:rPr lang="en-US"/>
              <a:t>Spring 2025</a:t>
            </a:r>
            <a:endParaRPr lang="en-US" dirty="0"/>
          </a:p>
        </p:txBody>
      </p:sp>
      <p:sp>
        <p:nvSpPr>
          <p:cNvPr id="2" name="TextBox 1">
            <a:extLst>
              <a:ext uri="{FF2B5EF4-FFF2-40B4-BE49-F238E27FC236}">
                <a16:creationId xmlns:a16="http://schemas.microsoft.com/office/drawing/2014/main" id="{72383770-9945-472D-9B99-41ABB54BE3F6}"/>
              </a:ext>
            </a:extLst>
          </p:cNvPr>
          <p:cNvSpPr txBox="1"/>
          <p:nvPr/>
        </p:nvSpPr>
        <p:spPr>
          <a:xfrm>
            <a:off x="76200" y="2726691"/>
            <a:ext cx="4114800" cy="1754326"/>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sng" strike="noStrike" kern="1200" cap="none" spc="0" normalizeH="0" baseline="0" noProof="0" dirty="0">
                <a:ln>
                  <a:noFill/>
                </a:ln>
                <a:solidFill>
                  <a:srgbClr val="FF0000"/>
                </a:solidFill>
                <a:effectLst/>
                <a:uLnTx/>
                <a:uFillTx/>
                <a:latin typeface="Calibri"/>
                <a:ea typeface="+mn-ea"/>
                <a:cs typeface="+mn-cs"/>
              </a:rPr>
              <a:t>Status</a:t>
            </a:r>
            <a:r>
              <a:rPr kumimoji="0" lang="en-US" sz="1400" b="0" i="0" u="none" strike="noStrike" kern="1200" cap="none" spc="0" normalizeH="0" baseline="0" noProof="0" dirty="0">
                <a:ln>
                  <a:noFill/>
                </a:ln>
                <a:solidFill>
                  <a:prstClr val="black"/>
                </a:solidFill>
                <a:effectLst/>
                <a:uLnTx/>
                <a:uFillTx/>
                <a:latin typeface="Calibri"/>
                <a:ea typeface="+mn-ea"/>
                <a:cs typeface="+mn-cs"/>
              </a:rPr>
              <a:t> Information: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Think clicking “</a:t>
            </a:r>
            <a:r>
              <a:rPr kumimoji="0" lang="en-US" sz="1400" b="0" i="0" u="sng" strike="noStrike" kern="1200" cap="none" spc="0" normalizeH="0" baseline="0" noProof="0" dirty="0">
                <a:ln>
                  <a:noFill/>
                </a:ln>
                <a:solidFill>
                  <a:srgbClr val="FF0000"/>
                </a:solidFill>
                <a:effectLst/>
                <a:uLnTx/>
                <a:uFillTx/>
                <a:latin typeface="Calibri"/>
                <a:ea typeface="+mn-ea"/>
                <a:cs typeface="+mn-cs"/>
              </a:rPr>
              <a:t>Status</a:t>
            </a:r>
            <a:r>
              <a:rPr kumimoji="0" lang="en-US" sz="1400" b="0" i="0" u="none" strike="noStrike" kern="1200" cap="none" spc="0" normalizeH="0" baseline="0" noProof="0" dirty="0">
                <a:ln>
                  <a:noFill/>
                </a:ln>
                <a:solidFill>
                  <a:prstClr val="black"/>
                </a:solidFill>
                <a:effectLst/>
                <a:uLnTx/>
                <a:uFillTx/>
                <a:latin typeface="Calibri"/>
                <a:ea typeface="+mn-ea"/>
                <a:cs typeface="+mn-cs"/>
              </a:rPr>
              <a:t>” on an Amazon order.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prstClr val="black"/>
                </a:solidFill>
                <a:latin typeface="Calibri"/>
              </a:rPr>
              <a:t>You bought this </a:t>
            </a:r>
            <a:r>
              <a:rPr lang="en-US" sz="1400">
                <a:solidFill>
                  <a:prstClr val="black"/>
                </a:solidFill>
                <a:latin typeface="Calibri"/>
              </a:rPr>
              <a:t>on Monday, January 13. </a:t>
            </a:r>
            <a:r>
              <a:rPr lang="en-US" sz="1400" dirty="0">
                <a:solidFill>
                  <a:prstClr val="black"/>
                </a:solidFill>
                <a:latin typeface="Calibri"/>
              </a:rPr>
              <a:t>Helpful?</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prstClr val="black"/>
                </a:solidFill>
                <a:latin typeface="Calibri"/>
              </a:rPr>
              <a:t>We’re going to send this to you. Satisfied?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People who bought this also bought…. We good?</a:t>
            </a:r>
            <a:endParaRPr lang="en-US" sz="1400" dirty="0">
              <a:solidFill>
                <a:prstClr val="black"/>
              </a:solidFill>
              <a:latin typeface="Calibri"/>
            </a:endParaRPr>
          </a:p>
          <a:p>
            <a:pPr marR="0" lvl="0" algn="l" defTabSz="914400" rtl="0" eaLnBrk="1" fontAlgn="auto" latinLnBrk="0" hangingPunct="1">
              <a:lnSpc>
                <a:spcPct val="100000"/>
              </a:lnSpc>
              <a:spcBef>
                <a:spcPts val="600"/>
              </a:spcBef>
              <a:spcAft>
                <a:spcPts val="0"/>
              </a:spcAft>
              <a:buClrTx/>
              <a:buSzTx/>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Where the $*(%($* is my order?</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1400" b="1" i="0" u="none" strike="noStrike" kern="1200" cap="none" spc="0" normalizeH="0" baseline="0" noProof="0" dirty="0">
                <a:ln>
                  <a:noFill/>
                </a:ln>
                <a:solidFill>
                  <a:srgbClr val="FF0000"/>
                </a:solidFill>
                <a:effectLst/>
                <a:uLnTx/>
                <a:uFillTx/>
                <a:latin typeface="Calibri"/>
                <a:ea typeface="+mn-ea"/>
                <a:cs typeface="+mn-cs"/>
              </a:rPr>
              <a:t>Delete this textbox.</a:t>
            </a:r>
          </a:p>
        </p:txBody>
      </p:sp>
    </p:spTree>
    <p:extLst>
      <p:ext uri="{BB962C8B-B14F-4D97-AF65-F5344CB8AC3E}">
        <p14:creationId xmlns:p14="http://schemas.microsoft.com/office/powerpoint/2010/main" val="136603766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Team [Team Name]</a:t>
            </a:r>
            <a:endParaRPr lang="en-US" dirty="0"/>
          </a:p>
        </p:txBody>
      </p:sp>
      <p:sp>
        <p:nvSpPr>
          <p:cNvPr id="21507" name="Content Placeholder 2"/>
          <p:cNvSpPr>
            <a:spLocks noGrp="1"/>
          </p:cNvSpPr>
          <p:nvPr>
            <p:ph idx="1"/>
          </p:nvPr>
        </p:nvSpPr>
        <p:spPr/>
        <p:txBody>
          <a:bodyPr>
            <a:normAutofit/>
          </a:bodyPr>
          <a:lstStyle/>
          <a:p>
            <a:r>
              <a:rPr lang="fr-FR" dirty="0"/>
              <a:t>Sponsor </a:t>
            </a:r>
            <a:r>
              <a:rPr lang="fr-FR" dirty="0" err="1"/>
              <a:t>Overview</a:t>
            </a:r>
            <a:endParaRPr lang="fr-FR" dirty="0"/>
          </a:p>
          <a:p>
            <a:pPr lvl="1"/>
            <a:r>
              <a:rPr lang="fr-FR" dirty="0" err="1"/>
              <a:t>Overview</a:t>
            </a:r>
            <a:r>
              <a:rPr lang="fr-FR" dirty="0"/>
              <a:t> Point 1</a:t>
            </a:r>
          </a:p>
          <a:p>
            <a:pPr lvl="1"/>
            <a:r>
              <a:rPr lang="fr-FR" dirty="0" err="1"/>
              <a:t>Overview</a:t>
            </a:r>
            <a:r>
              <a:rPr lang="fr-FR" dirty="0"/>
              <a:t> Point 2</a:t>
            </a:r>
          </a:p>
          <a:p>
            <a:pPr lvl="1"/>
            <a:r>
              <a:rPr lang="fr-FR" dirty="0" err="1"/>
              <a:t>Overview</a:t>
            </a:r>
            <a:r>
              <a:rPr lang="fr-FR" dirty="0"/>
              <a:t> Point 3</a:t>
            </a:r>
          </a:p>
          <a:p>
            <a:r>
              <a:rPr lang="fr-FR" dirty="0"/>
              <a:t>Project </a:t>
            </a:r>
            <a:r>
              <a:rPr lang="fr-FR" dirty="0" err="1"/>
              <a:t>Overview</a:t>
            </a:r>
            <a:endParaRPr lang="fr-FR" dirty="0"/>
          </a:p>
          <a:p>
            <a:pPr lvl="1"/>
            <a:r>
              <a:rPr lang="fr-FR" dirty="0"/>
              <a:t>Description Point 1</a:t>
            </a:r>
          </a:p>
          <a:p>
            <a:pPr lvl="1"/>
            <a:r>
              <a:rPr lang="fr-FR" dirty="0"/>
              <a:t>Description Point 2</a:t>
            </a:r>
          </a:p>
          <a:p>
            <a:pPr lvl="1"/>
            <a:r>
              <a:rPr lang="fr-FR" dirty="0"/>
              <a:t>Description Point 3</a:t>
            </a:r>
          </a:p>
          <a:p>
            <a:pPr lvl="1"/>
            <a:r>
              <a:rPr lang="fr-FR" dirty="0"/>
              <a:t>Description Point 4</a:t>
            </a:r>
          </a:p>
          <a:p>
            <a:endParaRPr lang="en-US" dirty="0"/>
          </a:p>
        </p:txBody>
      </p:sp>
      <p:sp>
        <p:nvSpPr>
          <p:cNvPr id="7" name="Date Placeholder 6"/>
          <p:cNvSpPr>
            <a:spLocks noGrp="1"/>
          </p:cNvSpPr>
          <p:nvPr>
            <p:ph type="dt" sz="half" idx="10"/>
          </p:nvPr>
        </p:nvSpPr>
        <p:spPr/>
        <p:txBody>
          <a:bodyPr/>
          <a:lstStyle/>
          <a:p>
            <a:pPr lvl="0"/>
            <a:r>
              <a:rPr lang="en-US" noProof="0"/>
              <a:t>The Capstone Experience</a:t>
            </a:r>
          </a:p>
        </p:txBody>
      </p:sp>
      <p:sp>
        <p:nvSpPr>
          <p:cNvPr id="6" name="Footer Placeholder 5"/>
          <p:cNvSpPr>
            <a:spLocks noGrp="1"/>
          </p:cNvSpPr>
          <p:nvPr>
            <p:ph type="ftr" sz="quarter" idx="11"/>
          </p:nvPr>
        </p:nvSpPr>
        <p:spPr/>
        <p:txBody>
          <a:bodyPr/>
          <a:lstStyle/>
          <a:p>
            <a:pPr lvl="0"/>
            <a:r>
              <a:rPr lang="en-US" noProof="0" dirty="0"/>
              <a:t>Team [Team Name</a:t>
            </a:r>
            <a:r>
              <a:rPr lang="en-US" noProof="0"/>
              <a:t>] Status Report </a:t>
            </a:r>
            <a:r>
              <a:rPr lang="en-US" noProof="0" dirty="0"/>
              <a:t>Presentation</a:t>
            </a:r>
          </a:p>
        </p:txBody>
      </p:sp>
      <p:sp>
        <p:nvSpPr>
          <p:cNvPr id="5" name="Slide Number Placeholder 4"/>
          <p:cNvSpPr>
            <a:spLocks noGrp="1"/>
          </p:cNvSpPr>
          <p:nvPr>
            <p:ph type="sldNum" sz="quarter" idx="12"/>
          </p:nvPr>
        </p:nvSpPr>
        <p:spPr/>
        <p:txBody>
          <a:bodyPr/>
          <a:lstStyle/>
          <a:p>
            <a:pPr lvl="0"/>
            <a:fld id="{B6F15528-21DE-4FAA-801E-634DDDAF4B2B}" type="slidenum">
              <a:rPr lang="en-US" noProof="0" smtClean="0"/>
              <a:pPr lvl="0"/>
              <a:t>4</a:t>
            </a:fld>
            <a:endParaRPr lang="en-US" noProof="0"/>
          </a:p>
        </p:txBody>
      </p:sp>
      <p:sp>
        <p:nvSpPr>
          <p:cNvPr id="16" name="Text Placeholder 15"/>
          <p:cNvSpPr>
            <a:spLocks noGrp="1"/>
          </p:cNvSpPr>
          <p:nvPr>
            <p:ph type="body" sz="quarter" idx="14"/>
          </p:nvPr>
        </p:nvSpPr>
        <p:spPr/>
        <p:txBody>
          <a:bodyPr/>
          <a:lstStyle/>
          <a:p>
            <a:r>
              <a:rPr lang="en-US"/>
              <a:t>[Project Title]</a:t>
            </a:r>
            <a:endParaRPr lang="en-US" dirty="0"/>
          </a:p>
        </p:txBody>
      </p:sp>
      <p:sp>
        <p:nvSpPr>
          <p:cNvPr id="12" name="Text Placeholder 11"/>
          <p:cNvSpPr>
            <a:spLocks noGrp="1"/>
          </p:cNvSpPr>
          <p:nvPr>
            <p:ph type="body" sz="quarter" idx="15"/>
          </p:nvPr>
        </p:nvSpPr>
        <p:spPr/>
        <p:txBody>
          <a:bodyPr/>
          <a:lstStyle/>
          <a:p>
            <a:r>
              <a:rPr lang="en-US"/>
              <a:t>[1 of 4]</a:t>
            </a:r>
            <a:endParaRPr lang="en-US" dirty="0"/>
          </a:p>
        </p:txBody>
      </p:sp>
      <p:grpSp>
        <p:nvGrpSpPr>
          <p:cNvPr id="17" name="Group 16">
            <a:extLst>
              <a:ext uri="{FF2B5EF4-FFF2-40B4-BE49-F238E27FC236}">
                <a16:creationId xmlns:a16="http://schemas.microsoft.com/office/drawing/2014/main" id="{32E89518-8285-4030-0EE8-9B96E1A3607F}"/>
              </a:ext>
            </a:extLst>
          </p:cNvPr>
          <p:cNvGrpSpPr/>
          <p:nvPr/>
        </p:nvGrpSpPr>
        <p:grpSpPr>
          <a:xfrm>
            <a:off x="4026918" y="2557799"/>
            <a:ext cx="3606156" cy="1280160"/>
            <a:chOff x="4026918" y="2557799"/>
            <a:chExt cx="3606156" cy="1280160"/>
          </a:xfrm>
        </p:grpSpPr>
        <p:sp>
          <p:nvSpPr>
            <p:cNvPr id="9" name="Right Brace 8">
              <a:extLst>
                <a:ext uri="{FF2B5EF4-FFF2-40B4-BE49-F238E27FC236}">
                  <a16:creationId xmlns:a16="http://schemas.microsoft.com/office/drawing/2014/main" id="{035BE223-B068-536F-7CA3-9118A1381C3F}"/>
                </a:ext>
              </a:extLst>
            </p:cNvPr>
            <p:cNvSpPr/>
            <p:nvPr/>
          </p:nvSpPr>
          <p:spPr>
            <a:xfrm>
              <a:off x="4026918" y="2557799"/>
              <a:ext cx="548640" cy="128016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TextBox 9">
              <a:extLst>
                <a:ext uri="{FF2B5EF4-FFF2-40B4-BE49-F238E27FC236}">
                  <a16:creationId xmlns:a16="http://schemas.microsoft.com/office/drawing/2014/main" id="{63FD8EB9-35FE-CB22-15AD-A4FE23ADBECF}"/>
                </a:ext>
              </a:extLst>
            </p:cNvPr>
            <p:cNvSpPr txBox="1"/>
            <p:nvPr/>
          </p:nvSpPr>
          <p:spPr>
            <a:xfrm>
              <a:off x="4630290" y="2874713"/>
              <a:ext cx="3002784" cy="646331"/>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Describe your sponsor is 30 seconds or less.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p>
          </p:txBody>
        </p:sp>
      </p:grpSp>
      <p:grpSp>
        <p:nvGrpSpPr>
          <p:cNvPr id="14" name="Group 13">
            <a:extLst>
              <a:ext uri="{FF2B5EF4-FFF2-40B4-BE49-F238E27FC236}">
                <a16:creationId xmlns:a16="http://schemas.microsoft.com/office/drawing/2014/main" id="{C36D3960-0FE5-63CC-1E08-AEDE9F2AA528}"/>
              </a:ext>
            </a:extLst>
          </p:cNvPr>
          <p:cNvGrpSpPr/>
          <p:nvPr/>
        </p:nvGrpSpPr>
        <p:grpSpPr>
          <a:xfrm>
            <a:off x="4023360" y="4387275"/>
            <a:ext cx="3613272" cy="1645920"/>
            <a:chOff x="4023360" y="4387275"/>
            <a:chExt cx="3613272" cy="1645920"/>
          </a:xfrm>
        </p:grpSpPr>
        <p:sp>
          <p:nvSpPr>
            <p:cNvPr id="11" name="TextBox 10">
              <a:extLst>
                <a:ext uri="{FF2B5EF4-FFF2-40B4-BE49-F238E27FC236}">
                  <a16:creationId xmlns:a16="http://schemas.microsoft.com/office/drawing/2014/main" id="{6775D0EA-D031-4A29-88E1-A2E67D6971E5}"/>
                </a:ext>
              </a:extLst>
            </p:cNvPr>
            <p:cNvSpPr txBox="1"/>
            <p:nvPr/>
          </p:nvSpPr>
          <p:spPr>
            <a:xfrm>
              <a:off x="4630290" y="4517737"/>
              <a:ext cx="3006342" cy="1384995"/>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a:rPr>
                <a:t>Describe your project in 30 seconds or less.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a:rPr>
                <a:t>What problem does it solve?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a:rPr>
                <a:t>Who will use it? How will they use it?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Calibri"/>
              </a:endParaRPr>
            </a:p>
            <a:p>
              <a:pPr>
                <a:defRPr/>
              </a:pPr>
              <a:r>
                <a:rPr kumimoji="0" lang="en-US" sz="12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endParaRPr kumimoji="0" lang="en-US" sz="1200" i="0" u="none" strike="noStrike" kern="1200" cap="none" spc="0" normalizeH="0" baseline="0" noProof="0" dirty="0">
                <a:ln>
                  <a:noFill/>
                </a:ln>
                <a:effectLst/>
                <a:uLnTx/>
                <a:uFillTx/>
                <a:latin typeface="Calibri"/>
                <a:ea typeface="+mn-ea"/>
                <a:cs typeface="+mn-cs"/>
              </a:endParaRPr>
            </a:p>
          </p:txBody>
        </p:sp>
        <p:sp>
          <p:nvSpPr>
            <p:cNvPr id="13" name="Right Brace 12">
              <a:extLst>
                <a:ext uri="{FF2B5EF4-FFF2-40B4-BE49-F238E27FC236}">
                  <a16:creationId xmlns:a16="http://schemas.microsoft.com/office/drawing/2014/main" id="{4EFFC4B5-16A6-D965-529C-294FF3DC7C07}"/>
                </a:ext>
              </a:extLst>
            </p:cNvPr>
            <p:cNvSpPr/>
            <p:nvPr/>
          </p:nvSpPr>
          <p:spPr>
            <a:xfrm>
              <a:off x="4023360" y="4387275"/>
              <a:ext cx="548640" cy="164592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grpSp>
    </p:spTree>
    <p:extLst>
      <p:ext uri="{BB962C8B-B14F-4D97-AF65-F5344CB8AC3E}">
        <p14:creationId xmlns:p14="http://schemas.microsoft.com/office/powerpoint/2010/main" val="79785453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a:t>Team [Team Name]</a:t>
            </a:r>
            <a:endParaRPr lang="en-US" dirty="0"/>
          </a:p>
        </p:txBody>
      </p:sp>
      <p:sp>
        <p:nvSpPr>
          <p:cNvPr id="21507" name="Content Placeholder 2"/>
          <p:cNvSpPr>
            <a:spLocks noGrp="1"/>
          </p:cNvSpPr>
          <p:nvPr>
            <p:ph idx="1"/>
          </p:nvPr>
        </p:nvSpPr>
        <p:spPr>
          <a:xfrm>
            <a:off x="457200" y="1981200"/>
            <a:ext cx="8229600" cy="4497589"/>
          </a:xfrm>
        </p:spPr>
        <p:txBody>
          <a:bodyPr>
            <a:normAutofit fontScale="92500" lnSpcReduction="20000"/>
          </a:bodyPr>
          <a:lstStyle/>
          <a:p>
            <a:r>
              <a:rPr lang="en-US" dirty="0"/>
              <a:t>Server Systems / Software</a:t>
            </a:r>
          </a:p>
          <a:p>
            <a:pPr lvl="1"/>
            <a:r>
              <a:rPr lang="en-US" dirty="0"/>
              <a:t>Description &amp;/or Status Point 1</a:t>
            </a:r>
          </a:p>
          <a:p>
            <a:pPr lvl="1"/>
            <a:r>
              <a:rPr lang="en-US" dirty="0"/>
              <a:t>Description &amp;/or Status Point 2</a:t>
            </a:r>
          </a:p>
          <a:p>
            <a:pPr lvl="1"/>
            <a:r>
              <a:rPr lang="en-US" dirty="0"/>
              <a:t>Description &amp;/or Status Point 3</a:t>
            </a:r>
          </a:p>
          <a:p>
            <a:r>
              <a:rPr lang="en-US" dirty="0"/>
              <a:t>Development Systems / Software</a:t>
            </a:r>
          </a:p>
          <a:p>
            <a:pPr lvl="1"/>
            <a:r>
              <a:rPr lang="en-US" dirty="0"/>
              <a:t>Description &amp;/or Status Point 1</a:t>
            </a:r>
          </a:p>
          <a:p>
            <a:pPr lvl="1"/>
            <a:r>
              <a:rPr lang="en-US" dirty="0"/>
              <a:t>Description &amp;/or Status Point 2</a:t>
            </a:r>
          </a:p>
          <a:p>
            <a:pPr lvl="1"/>
            <a:r>
              <a:rPr lang="en-US" dirty="0"/>
              <a:t>Description &amp;/or Status Point 3</a:t>
            </a:r>
          </a:p>
          <a:p>
            <a:r>
              <a:rPr lang="fr-FR" dirty="0"/>
              <a:t>Project Plan Document</a:t>
            </a:r>
          </a:p>
          <a:p>
            <a:pPr lvl="1"/>
            <a:r>
              <a:rPr lang="en-US" dirty="0"/>
              <a:t>Status Point 1</a:t>
            </a:r>
          </a:p>
          <a:p>
            <a:pPr lvl="1"/>
            <a:r>
              <a:rPr lang="en-US" dirty="0"/>
              <a:t>Status Point 2</a:t>
            </a:r>
          </a:p>
          <a:p>
            <a:pPr lvl="1"/>
            <a:r>
              <a:rPr lang="en-US" dirty="0"/>
              <a:t>% Complete</a:t>
            </a:r>
          </a:p>
        </p:txBody>
      </p:sp>
      <p:sp>
        <p:nvSpPr>
          <p:cNvPr id="7" name="Date Placeholder 6"/>
          <p:cNvSpPr>
            <a:spLocks noGrp="1"/>
          </p:cNvSpPr>
          <p:nvPr>
            <p:ph type="dt" sz="half" idx="10"/>
          </p:nvPr>
        </p:nvSpPr>
        <p:spPr>
          <a:xfrm>
            <a:off x="457200" y="6492875"/>
            <a:ext cx="1828800" cy="365125"/>
          </a:xfrm>
        </p:spPr>
        <p:txBody>
          <a:bodyPr/>
          <a:lstStyle/>
          <a:p>
            <a:pPr lvl="0"/>
            <a:r>
              <a:rPr lang="en-US" noProof="0"/>
              <a:t>The Capstone Experience</a:t>
            </a:r>
          </a:p>
        </p:txBody>
      </p:sp>
      <p:sp>
        <p:nvSpPr>
          <p:cNvPr id="6" name="Footer Placeholder 5"/>
          <p:cNvSpPr>
            <a:spLocks noGrp="1"/>
          </p:cNvSpPr>
          <p:nvPr>
            <p:ph type="ftr" sz="quarter" idx="11"/>
          </p:nvPr>
        </p:nvSpPr>
        <p:spPr>
          <a:xfrm>
            <a:off x="2286000" y="6492875"/>
            <a:ext cx="6400800" cy="365125"/>
          </a:xfrm>
        </p:spPr>
        <p:txBody>
          <a:bodyPr/>
          <a:lstStyle/>
          <a:p>
            <a:pPr lvl="0"/>
            <a:r>
              <a:rPr lang="en-US" noProof="0" dirty="0"/>
              <a:t>Team [Team Name</a:t>
            </a:r>
            <a:r>
              <a:rPr lang="en-US" noProof="0"/>
              <a:t>] Status Report </a:t>
            </a:r>
            <a:r>
              <a:rPr lang="en-US" noProof="0" dirty="0"/>
              <a:t>Presentation</a:t>
            </a:r>
          </a:p>
        </p:txBody>
      </p:sp>
      <p:sp>
        <p:nvSpPr>
          <p:cNvPr id="5" name="Slide Number Placeholder 4"/>
          <p:cNvSpPr>
            <a:spLocks noGrp="1"/>
          </p:cNvSpPr>
          <p:nvPr>
            <p:ph type="sldNum" sz="quarter" idx="12"/>
          </p:nvPr>
        </p:nvSpPr>
        <p:spPr>
          <a:xfrm>
            <a:off x="8686800" y="6492875"/>
            <a:ext cx="457200" cy="365125"/>
          </a:xfrm>
        </p:spPr>
        <p:txBody>
          <a:bodyPr/>
          <a:lstStyle/>
          <a:p>
            <a:pPr lvl="0"/>
            <a:fld id="{B6F15528-21DE-4FAA-801E-634DDDAF4B2B}" type="slidenum">
              <a:rPr lang="en-US" noProof="0" smtClean="0"/>
              <a:pPr lvl="0"/>
              <a:t>5</a:t>
            </a:fld>
            <a:endParaRPr lang="en-US" noProof="0"/>
          </a:p>
        </p:txBody>
      </p:sp>
      <p:sp>
        <p:nvSpPr>
          <p:cNvPr id="16" name="Text Placeholder 15"/>
          <p:cNvSpPr>
            <a:spLocks noGrp="1"/>
          </p:cNvSpPr>
          <p:nvPr>
            <p:ph type="body" sz="quarter" idx="14"/>
          </p:nvPr>
        </p:nvSpPr>
        <p:spPr>
          <a:xfrm>
            <a:off x="457200" y="1592942"/>
            <a:ext cx="8229600" cy="388257"/>
          </a:xfrm>
        </p:spPr>
        <p:txBody>
          <a:bodyPr/>
          <a:lstStyle/>
          <a:p>
            <a:r>
              <a:rPr lang="en-US" dirty="0"/>
              <a:t>[Project Title]</a:t>
            </a:r>
          </a:p>
        </p:txBody>
      </p:sp>
      <p:sp>
        <p:nvSpPr>
          <p:cNvPr id="12" name="Text Placeholder 11"/>
          <p:cNvSpPr>
            <a:spLocks noGrp="1"/>
          </p:cNvSpPr>
          <p:nvPr>
            <p:ph type="body" sz="quarter" idx="15"/>
          </p:nvPr>
        </p:nvSpPr>
        <p:spPr>
          <a:xfrm>
            <a:off x="6858000" y="838200"/>
            <a:ext cx="1828800" cy="646331"/>
          </a:xfrm>
        </p:spPr>
        <p:txBody>
          <a:bodyPr/>
          <a:lstStyle/>
          <a:p>
            <a:r>
              <a:rPr lang="en-US"/>
              <a:t>[2 of 4]</a:t>
            </a:r>
            <a:endParaRPr lang="en-US" dirty="0"/>
          </a:p>
        </p:txBody>
      </p:sp>
      <p:grpSp>
        <p:nvGrpSpPr>
          <p:cNvPr id="14" name="Group 13">
            <a:extLst>
              <a:ext uri="{FF2B5EF4-FFF2-40B4-BE49-F238E27FC236}">
                <a16:creationId xmlns:a16="http://schemas.microsoft.com/office/drawing/2014/main" id="{25541ADE-CAFB-E5EE-D12D-DBC25F3D89AA}"/>
              </a:ext>
            </a:extLst>
          </p:cNvPr>
          <p:cNvGrpSpPr/>
          <p:nvPr/>
        </p:nvGrpSpPr>
        <p:grpSpPr>
          <a:xfrm>
            <a:off x="5029200" y="1995285"/>
            <a:ext cx="3751711" cy="2805316"/>
            <a:chOff x="5029200" y="1995285"/>
            <a:chExt cx="3751711" cy="2805316"/>
          </a:xfrm>
        </p:grpSpPr>
        <p:sp>
          <p:nvSpPr>
            <p:cNvPr id="9" name="Right Brace 8"/>
            <p:cNvSpPr/>
            <p:nvPr/>
          </p:nvSpPr>
          <p:spPr>
            <a:xfrm>
              <a:off x="5029200" y="1995285"/>
              <a:ext cx="548640" cy="2805316"/>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TextBox 9"/>
            <p:cNvSpPr txBox="1"/>
            <p:nvPr/>
          </p:nvSpPr>
          <p:spPr>
            <a:xfrm>
              <a:off x="5638800" y="2705445"/>
              <a:ext cx="3142111" cy="1384995"/>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Include </a:t>
              </a:r>
              <a:r>
                <a:rPr kumimoji="0" lang="en-US" sz="1200" b="0" i="0" u="sng" strike="noStrike" kern="1200" cap="none" spc="0" normalizeH="0" baseline="0" noProof="0" dirty="0">
                  <a:ln>
                    <a:noFill/>
                  </a:ln>
                  <a:solidFill>
                    <a:srgbClr val="FF0000"/>
                  </a:solidFill>
                  <a:effectLst/>
                  <a:uLnTx/>
                  <a:uFillTx/>
                  <a:latin typeface="Calibri"/>
                  <a:ea typeface="+mn-ea"/>
                  <a:cs typeface="+mn-cs"/>
                </a:rPr>
                <a:t>status</a:t>
              </a:r>
              <a:r>
                <a:rPr kumimoji="0" lang="en-US" sz="1200" b="0" i="0" u="none" strike="noStrike" kern="1200" cap="none" spc="0" normalizeH="0" baseline="0" noProof="0" dirty="0">
                  <a:ln>
                    <a:noFill/>
                  </a:ln>
                  <a:solidFill>
                    <a:srgbClr val="FF0000"/>
                  </a:solidFill>
                  <a:effectLst/>
                  <a:uLnTx/>
                  <a:uFillTx/>
                  <a:latin typeface="Calibri"/>
                  <a:ea typeface="+mn-ea"/>
                  <a:cs typeface="+mn-cs"/>
                </a:rPr>
                <a:t> </a:t>
              </a:r>
              <a:r>
                <a:rPr kumimoji="0" lang="en-US" sz="1200" b="0" i="0" u="none" strike="noStrike" kern="1200" cap="none" spc="0" normalizeH="0" baseline="0" noProof="0" dirty="0">
                  <a:ln>
                    <a:noFill/>
                  </a:ln>
                  <a:solidFill>
                    <a:prstClr val="black"/>
                  </a:solidFill>
                  <a:effectLst/>
                  <a:uLnTx/>
                  <a:uFillTx/>
                  <a:latin typeface="Calibri"/>
                  <a:ea typeface="+mn-ea"/>
                  <a:cs typeface="+mn-cs"/>
                </a:rPr>
                <a:t>information.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Are all systems up and running?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prstClr val="black"/>
                </a:solidFill>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Have you tested everything?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p>
          </p:txBody>
        </p:sp>
      </p:grpSp>
      <p:grpSp>
        <p:nvGrpSpPr>
          <p:cNvPr id="13" name="Group 12">
            <a:extLst>
              <a:ext uri="{FF2B5EF4-FFF2-40B4-BE49-F238E27FC236}">
                <a16:creationId xmlns:a16="http://schemas.microsoft.com/office/drawing/2014/main" id="{3797D13F-5F43-96AC-A5C2-F4AA747D4A07}"/>
              </a:ext>
            </a:extLst>
          </p:cNvPr>
          <p:cNvGrpSpPr/>
          <p:nvPr/>
        </p:nvGrpSpPr>
        <p:grpSpPr>
          <a:xfrm>
            <a:off x="5029200" y="5057252"/>
            <a:ext cx="3962400" cy="1200329"/>
            <a:chOff x="5029200" y="5057252"/>
            <a:chExt cx="3962400" cy="1200329"/>
          </a:xfrm>
        </p:grpSpPr>
        <p:sp>
          <p:nvSpPr>
            <p:cNvPr id="4" name="Right Brace 3">
              <a:extLst>
                <a:ext uri="{FF2B5EF4-FFF2-40B4-BE49-F238E27FC236}">
                  <a16:creationId xmlns:a16="http://schemas.microsoft.com/office/drawing/2014/main" id="{55079D6B-DDCD-A1FA-1AFB-B930C8CB25BB}"/>
                </a:ext>
              </a:extLst>
            </p:cNvPr>
            <p:cNvSpPr/>
            <p:nvPr/>
          </p:nvSpPr>
          <p:spPr>
            <a:xfrm>
              <a:off x="5029200" y="5181599"/>
              <a:ext cx="548640" cy="951637"/>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8" name="TextBox 7">
              <a:extLst>
                <a:ext uri="{FF2B5EF4-FFF2-40B4-BE49-F238E27FC236}">
                  <a16:creationId xmlns:a16="http://schemas.microsoft.com/office/drawing/2014/main" id="{942CE60C-199E-E921-EE07-880805187194}"/>
                </a:ext>
              </a:extLst>
            </p:cNvPr>
            <p:cNvSpPr txBox="1"/>
            <p:nvPr/>
          </p:nvSpPr>
          <p:spPr>
            <a:xfrm>
              <a:off x="5638800" y="5057252"/>
              <a:ext cx="3352800" cy="1200329"/>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Include </a:t>
              </a:r>
              <a:r>
                <a:rPr kumimoji="0" lang="en-US" sz="1200" b="0" i="0" u="sng" strike="noStrike" kern="1200" cap="none" spc="0" normalizeH="0" baseline="0" noProof="0" dirty="0">
                  <a:ln>
                    <a:noFill/>
                  </a:ln>
                  <a:solidFill>
                    <a:srgbClr val="FF0000"/>
                  </a:solidFill>
                  <a:effectLst/>
                  <a:uLnTx/>
                  <a:uFillTx/>
                  <a:latin typeface="Calibri"/>
                  <a:ea typeface="+mn-ea"/>
                  <a:cs typeface="+mn-cs"/>
                </a:rPr>
                <a:t>status</a:t>
              </a:r>
              <a:r>
                <a:rPr kumimoji="0" lang="en-US" sz="1200" b="0" i="0" u="none" strike="noStrike" kern="1200" cap="none" spc="0" normalizeH="0" baseline="0" noProof="0" dirty="0">
                  <a:ln>
                    <a:noFill/>
                  </a:ln>
                  <a:solidFill>
                    <a:prstClr val="black"/>
                  </a:solidFill>
                  <a:effectLst/>
                  <a:uLnTx/>
                  <a:uFillTx/>
                  <a:latin typeface="Calibri"/>
                  <a:ea typeface="+mn-ea"/>
                  <a:cs typeface="+mn-cs"/>
                </a:rPr>
                <a:t> information.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What’s the </a:t>
              </a:r>
              <a:r>
                <a:rPr kumimoji="0" lang="en-US" sz="1200" b="0" i="0" u="sng" strike="noStrike" kern="1200" cap="none" spc="0" normalizeH="0" baseline="0" noProof="0" dirty="0">
                  <a:ln>
                    <a:noFill/>
                  </a:ln>
                  <a:solidFill>
                    <a:prstClr val="black"/>
                  </a:solidFill>
                  <a:effectLst/>
                  <a:uLnTx/>
                  <a:uFillTx/>
                  <a:latin typeface="Calibri"/>
                  <a:ea typeface="+mn-ea"/>
                  <a:cs typeface="+mn-cs"/>
                </a:rPr>
                <a:t>status</a:t>
              </a:r>
              <a:r>
                <a:rPr kumimoji="0" lang="en-US" sz="1200" b="0" i="0" u="none" strike="noStrike" kern="1200" cap="none" spc="0" normalizeH="0" baseline="0" noProof="0" dirty="0">
                  <a:ln>
                    <a:noFill/>
                  </a:ln>
                  <a:solidFill>
                    <a:prstClr val="black"/>
                  </a:solidFill>
                  <a:effectLst/>
                  <a:uLnTx/>
                  <a:uFillTx/>
                  <a:latin typeface="Calibri"/>
                  <a:ea typeface="+mn-ea"/>
                  <a:cs typeface="+mn-cs"/>
                </a:rPr>
                <a:t> of your project plan document?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Have you started it?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How much have you written?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What percentage complete is it?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p>
          </p:txBody>
        </p:sp>
      </p:grpSp>
    </p:spTree>
    <p:extLst>
      <p:ext uri="{BB962C8B-B14F-4D97-AF65-F5344CB8AC3E}">
        <p14:creationId xmlns:p14="http://schemas.microsoft.com/office/powerpoint/2010/main" val="391565192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Team [Team Name]</a:t>
            </a:r>
            <a:endParaRPr lang="en-US" dirty="0"/>
          </a:p>
        </p:txBody>
      </p:sp>
      <p:sp>
        <p:nvSpPr>
          <p:cNvPr id="21507" name="Content Placeholder 2"/>
          <p:cNvSpPr>
            <a:spLocks noGrp="1"/>
          </p:cNvSpPr>
          <p:nvPr>
            <p:ph idx="1"/>
          </p:nvPr>
        </p:nvSpPr>
        <p:spPr>
          <a:xfrm>
            <a:off x="457200" y="1981200"/>
            <a:ext cx="8229600" cy="4497589"/>
          </a:xfrm>
        </p:spPr>
        <p:txBody>
          <a:bodyPr>
            <a:normAutofit/>
          </a:bodyPr>
          <a:lstStyle/>
          <a:p>
            <a:r>
              <a:rPr lang="en-US" dirty="0"/>
              <a:t>Client Contact</a:t>
            </a:r>
          </a:p>
          <a:p>
            <a:pPr lvl="1"/>
            <a:r>
              <a:rPr lang="en-US" dirty="0"/>
              <a:t>Status Point 1</a:t>
            </a:r>
          </a:p>
          <a:p>
            <a:pPr lvl="1"/>
            <a:r>
              <a:rPr lang="en-US" dirty="0"/>
              <a:t>Status Point 2</a:t>
            </a:r>
          </a:p>
          <a:p>
            <a:r>
              <a:rPr lang="en-US" dirty="0"/>
              <a:t>Team Meetings</a:t>
            </a:r>
          </a:p>
          <a:p>
            <a:pPr lvl="1"/>
            <a:r>
              <a:rPr lang="en-US" dirty="0"/>
              <a:t>Status Point 1</a:t>
            </a:r>
          </a:p>
          <a:p>
            <a:pPr lvl="1"/>
            <a:r>
              <a:rPr lang="en-US" dirty="0"/>
              <a:t>Status Point 2</a:t>
            </a:r>
          </a:p>
          <a:p>
            <a:r>
              <a:rPr lang="en-US" dirty="0"/>
              <a:t>Team Organization</a:t>
            </a:r>
          </a:p>
          <a:p>
            <a:pPr lvl="1"/>
            <a:r>
              <a:rPr lang="en-US" dirty="0"/>
              <a:t>Description Point 1</a:t>
            </a:r>
          </a:p>
          <a:p>
            <a:pPr lvl="1"/>
            <a:r>
              <a:rPr lang="en-US" dirty="0"/>
              <a:t>Description Point 2</a:t>
            </a:r>
          </a:p>
        </p:txBody>
      </p:sp>
      <p:sp>
        <p:nvSpPr>
          <p:cNvPr id="7" name="Date Placeholder 6"/>
          <p:cNvSpPr>
            <a:spLocks noGrp="1"/>
          </p:cNvSpPr>
          <p:nvPr>
            <p:ph type="dt" sz="half" idx="10"/>
          </p:nvPr>
        </p:nvSpPr>
        <p:spPr/>
        <p:txBody>
          <a:bodyPr/>
          <a:lstStyle/>
          <a:p>
            <a:pPr lvl="0"/>
            <a:r>
              <a:rPr lang="en-US" noProof="0"/>
              <a:t>The Capstone Experience</a:t>
            </a:r>
          </a:p>
        </p:txBody>
      </p:sp>
      <p:sp>
        <p:nvSpPr>
          <p:cNvPr id="6" name="Footer Placeholder 5"/>
          <p:cNvSpPr>
            <a:spLocks noGrp="1"/>
          </p:cNvSpPr>
          <p:nvPr>
            <p:ph type="ftr" sz="quarter" idx="11"/>
          </p:nvPr>
        </p:nvSpPr>
        <p:spPr/>
        <p:txBody>
          <a:bodyPr/>
          <a:lstStyle/>
          <a:p>
            <a:pPr lvl="0"/>
            <a:r>
              <a:rPr lang="en-US" noProof="0"/>
              <a:t>Team [Team Name] Status Report Presentation</a:t>
            </a:r>
          </a:p>
        </p:txBody>
      </p:sp>
      <p:sp>
        <p:nvSpPr>
          <p:cNvPr id="5" name="Slide Number Placeholder 4"/>
          <p:cNvSpPr>
            <a:spLocks noGrp="1"/>
          </p:cNvSpPr>
          <p:nvPr>
            <p:ph type="sldNum" sz="quarter" idx="12"/>
          </p:nvPr>
        </p:nvSpPr>
        <p:spPr/>
        <p:txBody>
          <a:bodyPr/>
          <a:lstStyle/>
          <a:p>
            <a:pPr lvl="0"/>
            <a:fld id="{B6F15528-21DE-4FAA-801E-634DDDAF4B2B}" type="slidenum">
              <a:rPr lang="en-US" noProof="0" smtClean="0"/>
              <a:pPr lvl="0"/>
              <a:t>6</a:t>
            </a:fld>
            <a:endParaRPr lang="en-US" noProof="0"/>
          </a:p>
        </p:txBody>
      </p:sp>
      <p:sp>
        <p:nvSpPr>
          <p:cNvPr id="16" name="Text Placeholder 15"/>
          <p:cNvSpPr>
            <a:spLocks noGrp="1"/>
          </p:cNvSpPr>
          <p:nvPr>
            <p:ph type="body" sz="quarter" idx="14"/>
          </p:nvPr>
        </p:nvSpPr>
        <p:spPr/>
        <p:txBody>
          <a:bodyPr/>
          <a:lstStyle/>
          <a:p>
            <a:r>
              <a:rPr lang="en-US"/>
              <a:t>[Project Title]</a:t>
            </a:r>
            <a:endParaRPr lang="en-US" dirty="0"/>
          </a:p>
        </p:txBody>
      </p:sp>
      <p:sp>
        <p:nvSpPr>
          <p:cNvPr id="12" name="Text Placeholder 11"/>
          <p:cNvSpPr>
            <a:spLocks noGrp="1"/>
          </p:cNvSpPr>
          <p:nvPr>
            <p:ph type="body" sz="quarter" idx="15"/>
          </p:nvPr>
        </p:nvSpPr>
        <p:spPr/>
        <p:txBody>
          <a:bodyPr/>
          <a:lstStyle/>
          <a:p>
            <a:r>
              <a:rPr lang="en-US"/>
              <a:t> [3 of 4]</a:t>
            </a:r>
            <a:endParaRPr lang="en-US" dirty="0"/>
          </a:p>
        </p:txBody>
      </p:sp>
      <p:grpSp>
        <p:nvGrpSpPr>
          <p:cNvPr id="11" name="Group 10">
            <a:extLst>
              <a:ext uri="{FF2B5EF4-FFF2-40B4-BE49-F238E27FC236}">
                <a16:creationId xmlns:a16="http://schemas.microsoft.com/office/drawing/2014/main" id="{8F31B443-D0D9-D3CF-BE34-19F3744AC7B0}"/>
              </a:ext>
            </a:extLst>
          </p:cNvPr>
          <p:cNvGrpSpPr/>
          <p:nvPr/>
        </p:nvGrpSpPr>
        <p:grpSpPr>
          <a:xfrm>
            <a:off x="3657600" y="2105324"/>
            <a:ext cx="4193985" cy="2560320"/>
            <a:chOff x="3657600" y="2105324"/>
            <a:chExt cx="4193985" cy="2560320"/>
          </a:xfrm>
        </p:grpSpPr>
        <p:sp>
          <p:nvSpPr>
            <p:cNvPr id="9" name="Right Brace 8"/>
            <p:cNvSpPr/>
            <p:nvPr/>
          </p:nvSpPr>
          <p:spPr>
            <a:xfrm>
              <a:off x="3657600" y="2105324"/>
              <a:ext cx="548640" cy="256032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TextBox 9"/>
            <p:cNvSpPr txBox="1"/>
            <p:nvPr/>
          </p:nvSpPr>
          <p:spPr>
            <a:xfrm>
              <a:off x="4267200" y="2692986"/>
              <a:ext cx="3584385" cy="1384995"/>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Include </a:t>
              </a:r>
              <a:r>
                <a:rPr kumimoji="0" lang="en-US" sz="1200" b="0" i="0" u="sng" strike="noStrike" kern="1200" cap="none" spc="0" normalizeH="0" baseline="0" noProof="0" dirty="0">
                  <a:ln>
                    <a:noFill/>
                  </a:ln>
                  <a:solidFill>
                    <a:srgbClr val="FF0000"/>
                  </a:solidFill>
                  <a:effectLst/>
                  <a:uLnTx/>
                  <a:uFillTx/>
                  <a:latin typeface="Calibri"/>
                  <a:ea typeface="+mn-ea"/>
                  <a:cs typeface="+mn-cs"/>
                </a:rPr>
                <a:t>status</a:t>
              </a:r>
              <a:r>
                <a:rPr kumimoji="0" lang="en-US" sz="1200" b="0" i="0" u="none" strike="noStrike" kern="1200" cap="none" spc="0" normalizeH="0" baseline="0" noProof="0" dirty="0">
                  <a:ln>
                    <a:noFill/>
                  </a:ln>
                  <a:solidFill>
                    <a:srgbClr val="FF0000"/>
                  </a:solidFill>
                  <a:effectLst/>
                  <a:uLnTx/>
                  <a:uFillTx/>
                  <a:latin typeface="Calibri"/>
                  <a:ea typeface="+mn-ea"/>
                  <a:cs typeface="+mn-cs"/>
                </a:rPr>
                <a:t> </a:t>
              </a:r>
              <a:r>
                <a:rPr kumimoji="0" lang="en-US" sz="1200" b="0" i="0" u="none" strike="noStrike" kern="1200" cap="none" spc="0" normalizeH="0" baseline="0" noProof="0" dirty="0">
                  <a:ln>
                    <a:noFill/>
                  </a:ln>
                  <a:solidFill>
                    <a:prstClr val="black"/>
                  </a:solidFill>
                  <a:effectLst/>
                  <a:uLnTx/>
                  <a:uFillTx/>
                  <a:latin typeface="Calibri"/>
                  <a:ea typeface="+mn-ea"/>
                  <a:cs typeface="+mn-cs"/>
                </a:rPr>
                <a:t>information.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Have you talked with/met with your client?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Have you scheduled a weekly conference call? When?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Have you scheduled an in-person meeting? When?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How many times has your team met so far?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Have you scheduled team meetings? How often?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p>
          </p:txBody>
        </p:sp>
      </p:grpSp>
      <p:grpSp>
        <p:nvGrpSpPr>
          <p:cNvPr id="8" name="Group 7">
            <a:extLst>
              <a:ext uri="{FF2B5EF4-FFF2-40B4-BE49-F238E27FC236}">
                <a16:creationId xmlns:a16="http://schemas.microsoft.com/office/drawing/2014/main" id="{19E19D77-76C6-E0E6-1500-8039995FE400}"/>
              </a:ext>
            </a:extLst>
          </p:cNvPr>
          <p:cNvGrpSpPr/>
          <p:nvPr/>
        </p:nvGrpSpPr>
        <p:grpSpPr>
          <a:xfrm>
            <a:off x="3657600" y="4848447"/>
            <a:ext cx="4194578" cy="1371600"/>
            <a:chOff x="3657600" y="4848447"/>
            <a:chExt cx="4194578" cy="1371600"/>
          </a:xfrm>
        </p:grpSpPr>
        <p:sp>
          <p:nvSpPr>
            <p:cNvPr id="3" name="Right Brace 2">
              <a:extLst>
                <a:ext uri="{FF2B5EF4-FFF2-40B4-BE49-F238E27FC236}">
                  <a16:creationId xmlns:a16="http://schemas.microsoft.com/office/drawing/2014/main" id="{C39B4992-519E-4826-ABFF-8F57788FE5D8}"/>
                </a:ext>
              </a:extLst>
            </p:cNvPr>
            <p:cNvSpPr/>
            <p:nvPr/>
          </p:nvSpPr>
          <p:spPr>
            <a:xfrm>
              <a:off x="3657600" y="4848447"/>
              <a:ext cx="548640" cy="13716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TextBox 3">
              <a:extLst>
                <a:ext uri="{FF2B5EF4-FFF2-40B4-BE49-F238E27FC236}">
                  <a16:creationId xmlns:a16="http://schemas.microsoft.com/office/drawing/2014/main" id="{A94B4F60-C734-4BBF-8220-26657ED0FBF7}"/>
                </a:ext>
              </a:extLst>
            </p:cNvPr>
            <p:cNvSpPr txBox="1"/>
            <p:nvPr/>
          </p:nvSpPr>
          <p:spPr>
            <a:xfrm>
              <a:off x="4267793" y="4980249"/>
              <a:ext cx="3584385" cy="1107996"/>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Include </a:t>
              </a:r>
              <a:r>
                <a:rPr kumimoji="0" lang="en-US" sz="1200" b="0" i="0" u="sng" strike="noStrike" kern="1200" cap="none" spc="0" normalizeH="0" baseline="0" noProof="0" dirty="0">
                  <a:ln>
                    <a:noFill/>
                  </a:ln>
                  <a:solidFill>
                    <a:srgbClr val="FF0000"/>
                  </a:solidFill>
                  <a:effectLst/>
                  <a:uLnTx/>
                  <a:uFillTx/>
                  <a:latin typeface="Calibri"/>
                  <a:ea typeface="+mn-ea"/>
                  <a:cs typeface="+mn-cs"/>
                </a:rPr>
                <a:t>status</a:t>
              </a:r>
              <a:r>
                <a:rPr kumimoji="0" lang="en-US" sz="1200" b="0" i="0" u="none" strike="noStrike" kern="1200" cap="none" spc="0" normalizeH="0" baseline="0" noProof="0" dirty="0">
                  <a:ln>
                    <a:noFill/>
                  </a:ln>
                  <a:solidFill>
                    <a:srgbClr val="FF0000"/>
                  </a:solidFill>
                  <a:effectLst/>
                  <a:uLnTx/>
                  <a:uFillTx/>
                  <a:latin typeface="Calibri"/>
                  <a:ea typeface="+mn-ea"/>
                  <a:cs typeface="+mn-cs"/>
                </a:rPr>
                <a:t> </a:t>
              </a:r>
              <a:r>
                <a:rPr kumimoji="0" lang="en-US" sz="1200" b="0" i="0" u="none" strike="noStrike" kern="1200" cap="none" spc="0" normalizeH="0" baseline="0" noProof="0" dirty="0">
                  <a:ln>
                    <a:noFill/>
                  </a:ln>
                  <a:solidFill>
                    <a:prstClr val="black"/>
                  </a:solidFill>
                  <a:effectLst/>
                  <a:uLnTx/>
                  <a:uFillTx/>
                  <a:latin typeface="Calibri"/>
                  <a:ea typeface="+mn-ea"/>
                  <a:cs typeface="+mn-cs"/>
                </a:rPr>
                <a:t>information.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Who’s doing what?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r>
                <a:rPr kumimoji="0" lang="en-US" sz="1800" b="1" i="0" u="none" strike="noStrike" kern="1200" cap="none" spc="0" normalizeH="0" baseline="0" noProof="0" dirty="0">
                  <a:ln>
                    <a:noFill/>
                  </a:ln>
                  <a:solidFill>
                    <a:srgbClr val="FF0000"/>
                  </a:solidFill>
                  <a:effectLst/>
                  <a:uLnTx/>
                  <a:uFillTx/>
                  <a:latin typeface="Calibri"/>
                  <a:ea typeface="+mn-ea"/>
                  <a:cs typeface="+mn-cs"/>
                </a:rPr>
                <a:t>.</a:t>
              </a:r>
            </a:p>
          </p:txBody>
        </p:sp>
      </p:grpSp>
    </p:spTree>
    <p:extLst>
      <p:ext uri="{BB962C8B-B14F-4D97-AF65-F5344CB8AC3E}">
        <p14:creationId xmlns:p14="http://schemas.microsoft.com/office/powerpoint/2010/main" val="505675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Team [Team Name]</a:t>
            </a:r>
            <a:endParaRPr lang="en-US" dirty="0"/>
          </a:p>
        </p:txBody>
      </p:sp>
      <p:sp>
        <p:nvSpPr>
          <p:cNvPr id="21507" name="Content Placeholder 2"/>
          <p:cNvSpPr>
            <a:spLocks noGrp="1"/>
          </p:cNvSpPr>
          <p:nvPr>
            <p:ph idx="1"/>
          </p:nvPr>
        </p:nvSpPr>
        <p:spPr/>
        <p:txBody>
          <a:bodyPr>
            <a:normAutofit fontScale="85000" lnSpcReduction="20000"/>
          </a:bodyPr>
          <a:lstStyle/>
          <a:p>
            <a:pPr marL="0" indent="0">
              <a:buNone/>
            </a:pPr>
            <a:r>
              <a:rPr lang="en-US" dirty="0"/>
              <a:t>Risks</a:t>
            </a:r>
          </a:p>
          <a:p>
            <a:r>
              <a:rPr lang="en-US" dirty="0"/>
              <a:t>Risk 1</a:t>
            </a:r>
          </a:p>
          <a:p>
            <a:pPr lvl="1"/>
            <a:r>
              <a:rPr lang="en-US" dirty="0"/>
              <a:t>Description</a:t>
            </a:r>
          </a:p>
          <a:p>
            <a:pPr lvl="1"/>
            <a:r>
              <a:rPr lang="en-US" dirty="0"/>
              <a:t>Mitigation</a:t>
            </a:r>
          </a:p>
          <a:p>
            <a:r>
              <a:rPr lang="en-US" dirty="0"/>
              <a:t>Risk 2</a:t>
            </a:r>
          </a:p>
          <a:p>
            <a:pPr lvl="1"/>
            <a:r>
              <a:rPr lang="en-US" dirty="0"/>
              <a:t>Description</a:t>
            </a:r>
          </a:p>
          <a:p>
            <a:pPr lvl="1"/>
            <a:r>
              <a:rPr lang="en-US" dirty="0"/>
              <a:t>Mitigation</a:t>
            </a:r>
          </a:p>
          <a:p>
            <a:r>
              <a:rPr lang="en-US" dirty="0"/>
              <a:t>Risk 3</a:t>
            </a:r>
          </a:p>
          <a:p>
            <a:pPr lvl="1"/>
            <a:r>
              <a:rPr lang="en-US" dirty="0"/>
              <a:t>Description</a:t>
            </a:r>
          </a:p>
          <a:p>
            <a:pPr lvl="1"/>
            <a:r>
              <a:rPr lang="en-US" dirty="0"/>
              <a:t>Mitigation</a:t>
            </a:r>
          </a:p>
          <a:p>
            <a:r>
              <a:rPr lang="en-US" dirty="0"/>
              <a:t> Risk 4</a:t>
            </a:r>
          </a:p>
          <a:p>
            <a:pPr lvl="1"/>
            <a:r>
              <a:rPr lang="en-US" dirty="0"/>
              <a:t>Description</a:t>
            </a:r>
          </a:p>
          <a:p>
            <a:pPr lvl="1"/>
            <a:r>
              <a:rPr lang="en-US" dirty="0"/>
              <a:t>Mitigation</a:t>
            </a:r>
          </a:p>
        </p:txBody>
      </p:sp>
      <p:sp>
        <p:nvSpPr>
          <p:cNvPr id="7" name="Date Placeholder 6"/>
          <p:cNvSpPr>
            <a:spLocks noGrp="1"/>
          </p:cNvSpPr>
          <p:nvPr>
            <p:ph type="dt" sz="half" idx="10"/>
          </p:nvPr>
        </p:nvSpPr>
        <p:spPr/>
        <p:txBody>
          <a:bodyPr/>
          <a:lstStyle/>
          <a:p>
            <a:pPr lvl="0"/>
            <a:r>
              <a:rPr lang="en-US" noProof="0"/>
              <a:t>The Capstone Experience</a:t>
            </a:r>
          </a:p>
        </p:txBody>
      </p:sp>
      <p:sp>
        <p:nvSpPr>
          <p:cNvPr id="6" name="Footer Placeholder 5"/>
          <p:cNvSpPr>
            <a:spLocks noGrp="1"/>
          </p:cNvSpPr>
          <p:nvPr>
            <p:ph type="ftr" sz="quarter" idx="11"/>
          </p:nvPr>
        </p:nvSpPr>
        <p:spPr/>
        <p:txBody>
          <a:bodyPr/>
          <a:lstStyle/>
          <a:p>
            <a:pPr lvl="0"/>
            <a:r>
              <a:rPr lang="en-US" noProof="0"/>
              <a:t>Team [Team Name] Status Report Presentation</a:t>
            </a:r>
            <a:endParaRPr lang="en-US" noProof="0" dirty="0"/>
          </a:p>
        </p:txBody>
      </p:sp>
      <p:sp>
        <p:nvSpPr>
          <p:cNvPr id="5" name="Slide Number Placeholder 4"/>
          <p:cNvSpPr>
            <a:spLocks noGrp="1"/>
          </p:cNvSpPr>
          <p:nvPr>
            <p:ph type="sldNum" sz="quarter" idx="12"/>
          </p:nvPr>
        </p:nvSpPr>
        <p:spPr/>
        <p:txBody>
          <a:bodyPr/>
          <a:lstStyle/>
          <a:p>
            <a:pPr lvl="0"/>
            <a:fld id="{B6F15528-21DE-4FAA-801E-634DDDAF4B2B}" type="slidenum">
              <a:rPr lang="en-US" noProof="0" smtClean="0"/>
              <a:pPr lvl="0"/>
              <a:t>7</a:t>
            </a:fld>
            <a:endParaRPr lang="en-US" noProof="0"/>
          </a:p>
        </p:txBody>
      </p:sp>
      <p:sp>
        <p:nvSpPr>
          <p:cNvPr id="16" name="Text Placeholder 15"/>
          <p:cNvSpPr>
            <a:spLocks noGrp="1"/>
          </p:cNvSpPr>
          <p:nvPr>
            <p:ph type="body" sz="quarter" idx="14"/>
          </p:nvPr>
        </p:nvSpPr>
        <p:spPr/>
        <p:txBody>
          <a:bodyPr/>
          <a:lstStyle/>
          <a:p>
            <a:r>
              <a:rPr lang="en-US"/>
              <a:t>[Project Title]</a:t>
            </a:r>
            <a:endParaRPr lang="en-US" dirty="0"/>
          </a:p>
        </p:txBody>
      </p:sp>
      <p:sp>
        <p:nvSpPr>
          <p:cNvPr id="12" name="Text Placeholder 11"/>
          <p:cNvSpPr>
            <a:spLocks noGrp="1"/>
          </p:cNvSpPr>
          <p:nvPr>
            <p:ph type="body" sz="quarter" idx="15"/>
          </p:nvPr>
        </p:nvSpPr>
        <p:spPr/>
        <p:txBody>
          <a:bodyPr/>
          <a:lstStyle/>
          <a:p>
            <a:r>
              <a:rPr lang="en-US"/>
              <a:t>[4 of 4]</a:t>
            </a:r>
            <a:endParaRPr lang="en-US" dirty="0"/>
          </a:p>
        </p:txBody>
      </p:sp>
      <p:sp>
        <p:nvSpPr>
          <p:cNvPr id="9" name="TextBox 8">
            <a:extLst>
              <a:ext uri="{FF2B5EF4-FFF2-40B4-BE49-F238E27FC236}">
                <a16:creationId xmlns:a16="http://schemas.microsoft.com/office/drawing/2014/main" id="{993D42EB-DE91-42F0-B529-6CCBB78FD9B9}"/>
              </a:ext>
            </a:extLst>
          </p:cNvPr>
          <p:cNvSpPr txBox="1"/>
          <p:nvPr/>
        </p:nvSpPr>
        <p:spPr>
          <a:xfrm>
            <a:off x="2819400" y="3276600"/>
            <a:ext cx="5562600" cy="2246769"/>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lang="en-US" sz="1200" dirty="0">
                <a:solidFill>
                  <a:prstClr val="black"/>
                </a:solidFill>
                <a:latin typeface="Calibri"/>
              </a:rPr>
              <a:t>A “Risk” is a significant task that you need to accomplish that you currently do not know how to do. Usually, a risk is a “showstopper,” meaning if you cannot complete the task, you cannot complete your project.</a:t>
            </a:r>
          </a:p>
          <a:p>
            <a:pPr marL="0" marR="0" lvl="0" indent="0" algn="l" defTabSz="914400" rtl="0" eaLnBrk="1" fontAlgn="auto" latinLnBrk="0" hangingPunct="1">
              <a:lnSpc>
                <a:spcPct val="100000"/>
              </a:lnSpc>
              <a:spcBef>
                <a:spcPts val="600"/>
              </a:spcBef>
              <a:spcAft>
                <a:spcPts val="0"/>
              </a:spcAft>
              <a:buClrTx/>
              <a:buSzTx/>
              <a:buFontTx/>
              <a:buNone/>
              <a:tabLst/>
              <a:defRPr/>
            </a:pPr>
            <a:r>
              <a:rPr lang="en-US" sz="1200" dirty="0">
                <a:solidFill>
                  <a:prstClr val="black"/>
                </a:solidFill>
                <a:latin typeface="Calibri"/>
              </a:rPr>
              <a:t>“Mitigation” for a particular risk is your plan for eliminating that risk; that is, your plan for figuring out how to accomplish the task.</a:t>
            </a:r>
          </a:p>
          <a:p>
            <a:pPr marL="0" marR="0" lvl="0" indent="0" algn="l" defTabSz="914400" rtl="0" eaLnBrk="1" fontAlgn="auto" latinLnBrk="0" hangingPunct="1">
              <a:lnSpc>
                <a:spcPct val="100000"/>
              </a:lnSpc>
              <a:spcBef>
                <a:spcPts val="600"/>
              </a:spcBef>
              <a:spcAft>
                <a:spcPts val="0"/>
              </a:spcAft>
              <a:buClrTx/>
              <a:buSzTx/>
              <a:buFontTx/>
              <a:buNone/>
              <a:tabLst/>
              <a:defRPr/>
            </a:pPr>
            <a:r>
              <a:rPr lang="en-US" sz="1200" dirty="0">
                <a:solidFill>
                  <a:prstClr val="black"/>
                </a:solidFill>
                <a:latin typeface="Calibri"/>
              </a:rPr>
              <a:t>List only “real” risks. For example, learning new computer languages is </a:t>
            </a:r>
            <a:r>
              <a:rPr lang="en-US" sz="1200" b="1" dirty="0">
                <a:solidFill>
                  <a:prstClr val="black"/>
                </a:solidFill>
                <a:latin typeface="Calibri"/>
              </a:rPr>
              <a:t>not</a:t>
            </a:r>
            <a:r>
              <a:rPr lang="en-US" sz="1200" dirty="0">
                <a:solidFill>
                  <a:prstClr val="black"/>
                </a:solidFill>
                <a:latin typeface="Calibri"/>
              </a:rPr>
              <a:t> a risk for an MSU CSE student.</a:t>
            </a:r>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Give “useful” explanations of how you are going to mitigate each risk. For example, “we will learn how to do it” is </a:t>
            </a:r>
            <a:r>
              <a:rPr kumimoji="0" lang="en-US" sz="1200" b="1" i="0" u="none" strike="noStrike" kern="1200" cap="none" spc="0" normalizeH="0" baseline="0" noProof="0" dirty="0">
                <a:ln>
                  <a:noFill/>
                </a:ln>
                <a:solidFill>
                  <a:prstClr val="black"/>
                </a:solidFill>
                <a:effectLst/>
                <a:uLnTx/>
                <a:uFillTx/>
                <a:latin typeface="Calibri"/>
                <a:ea typeface="+mn-ea"/>
                <a:cs typeface="+mn-cs"/>
              </a:rPr>
              <a:t>not</a:t>
            </a:r>
            <a:r>
              <a:rPr kumimoji="0" lang="en-US" sz="1200" i="0" u="none" strike="noStrike" kern="1200" cap="none" spc="0" normalizeH="0" baseline="0" noProof="0" dirty="0">
                <a:ln>
                  <a:noFill/>
                </a:ln>
                <a:solidFill>
                  <a:prstClr val="black"/>
                </a:solidFill>
                <a:effectLst/>
                <a:uLnTx/>
                <a:uFillTx/>
                <a:latin typeface="Calibri"/>
                <a:ea typeface="+mn-ea"/>
                <a:cs typeface="+mn-cs"/>
              </a:rPr>
              <a:t> a useful explanation.</a:t>
            </a:r>
            <a:endParaRPr lang="en-US" sz="1200" dirty="0">
              <a:solidFill>
                <a:prstClr val="black"/>
              </a:solidFill>
              <a:latin typeface="Calibri"/>
            </a:endParaRPr>
          </a:p>
          <a:p>
            <a:pPr>
              <a:spcBef>
                <a:spcPts val="600"/>
              </a:spcBef>
              <a:defRPr/>
            </a:pPr>
            <a:r>
              <a:rPr lang="en-US" sz="1200" b="1" dirty="0">
                <a:solidFill>
                  <a:srgbClr val="FF0000"/>
                </a:solidFill>
              </a:rPr>
              <a:t>Delete this textbox.</a:t>
            </a:r>
          </a:p>
        </p:txBody>
      </p:sp>
    </p:spTree>
    <p:extLst>
      <p:ext uri="{BB962C8B-B14F-4D97-AF65-F5344CB8AC3E}">
        <p14:creationId xmlns:p14="http://schemas.microsoft.com/office/powerpoint/2010/main" val="956738680"/>
      </p:ext>
    </p:extLst>
  </p:cSld>
  <p:clrMapOvr>
    <a:masterClrMapping/>
  </p:clrMapOvr>
  <p:transition/>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1254</TotalTime>
  <Words>1392</Words>
  <Application>Microsoft Office PowerPoint</Application>
  <PresentationFormat>On-screen Show (4:3)</PresentationFormat>
  <Paragraphs>153</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Courier New</vt:lpstr>
      <vt:lpstr>Wingdings</vt:lpstr>
      <vt:lpstr>Office Theme</vt:lpstr>
      <vt:lpstr>Read Me [1 of 2]</vt:lpstr>
      <vt:lpstr>READ ME [2 of 2]</vt:lpstr>
      <vt:lpstr>Status Report Presentation [Project Title 36pt]</vt:lpstr>
      <vt:lpstr>Team [Team Name]</vt:lpstr>
      <vt:lpstr>Team [Team Name]</vt:lpstr>
      <vt:lpstr>Team [Team Name]</vt:lpstr>
      <vt:lpstr>Team [Team Name]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Wayne Dyksen</cp:lastModifiedBy>
  <cp:revision>292</cp:revision>
  <dcterms:created xsi:type="dcterms:W3CDTF">2006-08-16T00:00:00Z</dcterms:created>
  <dcterms:modified xsi:type="dcterms:W3CDTF">2025-01-29T15:00:19Z</dcterms:modified>
</cp:coreProperties>
</file>